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65"/>
  </p:notesMasterIdLst>
  <p:sldIdLst>
    <p:sldId id="410" r:id="rId2"/>
    <p:sldId id="413" r:id="rId3"/>
    <p:sldId id="414" r:id="rId4"/>
    <p:sldId id="256" r:id="rId5"/>
    <p:sldId id="259" r:id="rId6"/>
    <p:sldId id="262" r:id="rId7"/>
    <p:sldId id="433" r:id="rId8"/>
    <p:sldId id="434" r:id="rId9"/>
    <p:sldId id="428" r:id="rId10"/>
    <p:sldId id="429" r:id="rId11"/>
    <p:sldId id="430" r:id="rId12"/>
    <p:sldId id="431" r:id="rId13"/>
    <p:sldId id="461" r:id="rId14"/>
    <p:sldId id="427" r:id="rId15"/>
    <p:sldId id="420" r:id="rId16"/>
    <p:sldId id="435" r:id="rId17"/>
    <p:sldId id="421" r:id="rId18"/>
    <p:sldId id="436" r:id="rId19"/>
    <p:sldId id="437" r:id="rId20"/>
    <p:sldId id="412" r:id="rId21"/>
    <p:sldId id="402" r:id="rId22"/>
    <p:sldId id="391" r:id="rId23"/>
    <p:sldId id="462" r:id="rId24"/>
    <p:sldId id="272" r:id="rId25"/>
    <p:sldId id="438" r:id="rId26"/>
    <p:sldId id="463" r:id="rId27"/>
    <p:sldId id="453" r:id="rId28"/>
    <p:sldId id="290" r:id="rId29"/>
    <p:sldId id="441" r:id="rId30"/>
    <p:sldId id="443" r:id="rId31"/>
    <p:sldId id="442" r:id="rId32"/>
    <p:sldId id="444" r:id="rId33"/>
    <p:sldId id="445" r:id="rId34"/>
    <p:sldId id="446" r:id="rId35"/>
    <p:sldId id="325" r:id="rId36"/>
    <p:sldId id="458" r:id="rId37"/>
    <p:sldId id="460" r:id="rId38"/>
    <p:sldId id="464" r:id="rId39"/>
    <p:sldId id="468" r:id="rId40"/>
    <p:sldId id="466" r:id="rId41"/>
    <p:sldId id="467" r:id="rId42"/>
    <p:sldId id="450" r:id="rId43"/>
    <p:sldId id="454" r:id="rId44"/>
    <p:sldId id="455" r:id="rId45"/>
    <p:sldId id="456" r:id="rId46"/>
    <p:sldId id="457" r:id="rId47"/>
    <p:sldId id="373" r:id="rId48"/>
    <p:sldId id="451" r:id="rId49"/>
    <p:sldId id="452" r:id="rId50"/>
    <p:sldId id="377" r:id="rId51"/>
    <p:sldId id="380" r:id="rId52"/>
    <p:sldId id="378" r:id="rId53"/>
    <p:sldId id="379" r:id="rId54"/>
    <p:sldId id="381" r:id="rId55"/>
    <p:sldId id="397" r:id="rId56"/>
    <p:sldId id="398" r:id="rId57"/>
    <p:sldId id="399" r:id="rId58"/>
    <p:sldId id="400" r:id="rId59"/>
    <p:sldId id="384" r:id="rId60"/>
    <p:sldId id="396" r:id="rId61"/>
    <p:sldId id="388" r:id="rId62"/>
    <p:sldId id="389" r:id="rId63"/>
    <p:sldId id="314" r:id="rId64"/>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5249"/>
    <a:srgbClr val="EF7D1D"/>
    <a:srgbClr val="C14026"/>
    <a:srgbClr val="D4EBE9"/>
    <a:srgbClr val="60978F"/>
    <a:srgbClr val="41719C"/>
    <a:srgbClr val="36544F"/>
    <a:srgbClr val="5AB88F"/>
    <a:srgbClr val="E9986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4"/>
    <p:restoredTop sz="85221" autoAdjust="0"/>
  </p:normalViewPr>
  <p:slideViewPr>
    <p:cSldViewPr snapToGrid="0" snapToObjects="1">
      <p:cViewPr>
        <p:scale>
          <a:sx n="99" d="100"/>
          <a:sy n="99" d="100"/>
        </p:scale>
        <p:origin x="2776"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notesMaster" Target="notesMasters/notesMaster1.xml"/><Relationship Id="rId66" Type="http://schemas.openxmlformats.org/officeDocument/2006/relationships/presProps" Target="presProps.xml"/><Relationship Id="rId67" Type="http://schemas.openxmlformats.org/officeDocument/2006/relationships/viewProps" Target="viewProps.xml"/><Relationship Id="rId68" Type="http://schemas.openxmlformats.org/officeDocument/2006/relationships/theme" Target="theme/theme1.xml"/><Relationship Id="rId69"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3.png>
</file>

<file path=ppt/media/image14.png>
</file>

<file path=ppt/media/image15.png>
</file>

<file path=ppt/media/image17.png>
</file>

<file path=ppt/media/image18.png>
</file>

<file path=ppt/media/image2.jpg>
</file>

<file path=ppt/media/image22.tiff>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22.10.17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504728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uns mit </a:t>
            </a:r>
            <a:r>
              <a:rPr lang="de-DE" dirty="0" err="1" smtClean="0"/>
              <a:t>React</a:t>
            </a:r>
            <a:r>
              <a:rPr lang="de-DE" baseline="0" dirty="0" smtClean="0"/>
              <a:t> beschäftigen, ein kurzer Hintergrund zum Thema Single-Page-Anwendungen.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0163871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"Bislang" haben wir häufig "klassische" Web-Anwendungen gebaut, die auf dem Server gerendert wurden. Dazu wurde auf dem Server Markup gerendert,</a:t>
            </a:r>
            <a:r>
              <a:rPr lang="de-DE" baseline="0" dirty="0" smtClean="0"/>
              <a:t> das an den Browser zurückgeschickt wurde. </a:t>
            </a:r>
          </a:p>
          <a:p>
            <a:r>
              <a:rPr lang="de-DE" baseline="0" dirty="0" smtClean="0"/>
              <a:t>Der </a:t>
            </a:r>
            <a:r>
              <a:rPr lang="de-DE" baseline="0" dirty="0" err="1" smtClean="0"/>
              <a:t>Brower</a:t>
            </a:r>
            <a:r>
              <a:rPr lang="de-DE" baseline="0" dirty="0" smtClean="0"/>
              <a:t> hat das Markup lediglich angezeigt und bei nahezu jeder Interaktion wurde der Server erneut kontaktiert und hat neues Markup erzeugt und ausgeliefert.</a:t>
            </a:r>
          </a:p>
          <a:p>
            <a:endParaRPr lang="de-DE" baseline="0" dirty="0" smtClean="0"/>
          </a:p>
          <a:p>
            <a:r>
              <a:rPr lang="de-DE" baseline="0" dirty="0" smtClean="0"/>
              <a:t>Für Anwendungsfälle, in denen wir es mit mehr oder weniger statischem Content zu tun haben, passt diese Form der Anwendung auch sehr gut. Zumal: wir müssen uns nicht mit einer weiteren Sprache (</a:t>
            </a:r>
            <a:r>
              <a:rPr lang="de-DE" baseline="0" dirty="0" err="1" smtClean="0"/>
              <a:t>JavaSCript</a:t>
            </a:r>
            <a:r>
              <a:rPr lang="de-DE" baseline="0" dirty="0" smtClean="0"/>
              <a:t>) beschäftigen,</a:t>
            </a:r>
          </a:p>
          <a:p>
            <a:r>
              <a:rPr lang="de-DE" baseline="0" dirty="0" smtClean="0"/>
              <a:t>Sondern können unseren gewohnten Technologie-Stack weiterhin verwenden.</a:t>
            </a:r>
          </a:p>
          <a:p>
            <a:endParaRPr lang="de-DE" baseline="0" dirty="0" smtClean="0"/>
          </a:p>
          <a:p>
            <a:r>
              <a:rPr lang="de-DE" baseline="0" dirty="0" smtClean="0"/>
              <a:t>Problematisch wird es, wenn wir "richtige" "Anwendungen" bauen wollen, also mit viel Benutzer-Interaktion. Hier sind die ständigen Server-</a:t>
            </a:r>
            <a:r>
              <a:rPr lang="de-DE" baseline="0" dirty="0" err="1" smtClean="0"/>
              <a:t>roundtrips</a:t>
            </a:r>
            <a:r>
              <a:rPr lang="de-DE" baseline="0" dirty="0" smtClean="0"/>
              <a:t> ein "</a:t>
            </a:r>
            <a:r>
              <a:rPr lang="de-DE" baseline="0" dirty="0" err="1" smtClean="0"/>
              <a:t>no-go</a:t>
            </a:r>
            <a:r>
              <a:rPr lang="de-DE" baseline="0" dirty="0" smtClean="0"/>
              <a:t>". Stattdessen erweitern wir unsere Anwendung mit JavaScript-Schnipsel.</a:t>
            </a:r>
          </a:p>
          <a:p>
            <a:r>
              <a:rPr lang="de-DE" baseline="0" dirty="0" smtClean="0"/>
              <a:t>Die Kosten: problematische Wartung, "</a:t>
            </a:r>
            <a:r>
              <a:rPr lang="de-DE" baseline="0" dirty="0" err="1" smtClean="0"/>
              <a:t>zerfleddeter</a:t>
            </a:r>
            <a:r>
              <a:rPr lang="de-DE" baseline="0" dirty="0" smtClean="0"/>
              <a:t>" Code ... Langfristig keine gute Idee!</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2030355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"Bislang" haben wir häufig "klassische" Web-Anwendungen gebaut, die auf dem Server gerendert wurden. Dazu wurde auf dem Server Markup gerendert,</a:t>
            </a:r>
            <a:r>
              <a:rPr lang="de-DE" baseline="0" dirty="0" smtClean="0"/>
              <a:t> das an den Browser zurückgeschickt wurde. </a:t>
            </a:r>
          </a:p>
          <a:p>
            <a:r>
              <a:rPr lang="de-DE" baseline="0" dirty="0" smtClean="0"/>
              <a:t>Der </a:t>
            </a:r>
            <a:r>
              <a:rPr lang="de-DE" baseline="0" dirty="0" err="1" smtClean="0"/>
              <a:t>Brower</a:t>
            </a:r>
            <a:r>
              <a:rPr lang="de-DE" baseline="0" dirty="0" smtClean="0"/>
              <a:t> hat das Markup lediglich angezeigt und bei nahezu jeder Interaktion wurde der Server erneut kontaktiert und hat neues Markup erzeugt und ausgeliefert.</a:t>
            </a:r>
          </a:p>
          <a:p>
            <a:endParaRPr lang="de-DE" baseline="0" dirty="0" smtClean="0"/>
          </a:p>
          <a:p>
            <a:r>
              <a:rPr lang="de-DE" baseline="0" dirty="0" smtClean="0"/>
              <a:t>Für Anwendungsfälle, in denen wir es mit mehr oder weniger statischem Content zu tun haben, passt diese Form der Anwendung auch sehr gut. Zumal: wir müssen uns nicht mit einer weiteren Sprache (</a:t>
            </a:r>
            <a:r>
              <a:rPr lang="de-DE" baseline="0" dirty="0" err="1" smtClean="0"/>
              <a:t>JavaSCript</a:t>
            </a:r>
            <a:r>
              <a:rPr lang="de-DE" baseline="0" dirty="0" smtClean="0"/>
              <a:t>) beschäftigen,</a:t>
            </a:r>
          </a:p>
          <a:p>
            <a:r>
              <a:rPr lang="de-DE" baseline="0" dirty="0" smtClean="0"/>
              <a:t>Sondern können unseren gewohnten Technologie-Stack weiterhin verwenden.</a:t>
            </a:r>
          </a:p>
          <a:p>
            <a:endParaRPr lang="de-DE" baseline="0" dirty="0" smtClean="0"/>
          </a:p>
          <a:p>
            <a:r>
              <a:rPr lang="de-DE" baseline="0" dirty="0" smtClean="0"/>
              <a:t>Problematisch wird es, wenn wir "richtige" "Anwendungen" bauen wollen, also mit viel Benutzer-Interaktion. Hier sind die ständigen Server-</a:t>
            </a:r>
            <a:r>
              <a:rPr lang="de-DE" baseline="0" dirty="0" err="1" smtClean="0"/>
              <a:t>roundtrips</a:t>
            </a:r>
            <a:r>
              <a:rPr lang="de-DE" baseline="0" dirty="0" smtClean="0"/>
              <a:t> ein "</a:t>
            </a:r>
            <a:r>
              <a:rPr lang="de-DE" baseline="0" dirty="0" err="1" smtClean="0"/>
              <a:t>no-go</a:t>
            </a:r>
            <a:r>
              <a:rPr lang="de-DE" baseline="0" dirty="0" smtClean="0"/>
              <a:t>". Stattdessen erweitern wir unsere Anwendung mit JavaScript-Schnipsel.</a:t>
            </a:r>
          </a:p>
          <a:p>
            <a:r>
              <a:rPr lang="de-DE" baseline="0" dirty="0" smtClean="0"/>
              <a:t>Die Kosten: problematische Wartung, "</a:t>
            </a:r>
            <a:r>
              <a:rPr lang="de-DE" baseline="0" dirty="0" err="1" smtClean="0"/>
              <a:t>zerfleddeter</a:t>
            </a:r>
            <a:r>
              <a:rPr lang="de-DE" baseline="0" dirty="0" smtClean="0"/>
              <a:t>" Code ... Langfristig keine gute Idee!</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438683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"Bislang" haben wir häufig "klassische" Web-Anwendungen gebaut, die auf dem Server gerendert wurden. Dazu wurde auf dem Server Markup gerendert,</a:t>
            </a:r>
            <a:r>
              <a:rPr lang="de-DE" baseline="0" dirty="0" smtClean="0"/>
              <a:t> das an den Browser zurückgeschickt wurde. </a:t>
            </a:r>
          </a:p>
          <a:p>
            <a:r>
              <a:rPr lang="de-DE" baseline="0" dirty="0" smtClean="0"/>
              <a:t>Der </a:t>
            </a:r>
            <a:r>
              <a:rPr lang="de-DE" baseline="0" dirty="0" err="1" smtClean="0"/>
              <a:t>Brower</a:t>
            </a:r>
            <a:r>
              <a:rPr lang="de-DE" baseline="0" dirty="0" smtClean="0"/>
              <a:t> hat das Markup lediglich angezeigt und bei nahezu jeder Interaktion wurde der Server erneut kontaktiert und hat neues Markup erzeugt und ausgeliefert.</a:t>
            </a:r>
          </a:p>
          <a:p>
            <a:endParaRPr lang="de-DE" baseline="0" dirty="0" smtClean="0"/>
          </a:p>
          <a:p>
            <a:r>
              <a:rPr lang="de-DE" baseline="0" dirty="0" smtClean="0"/>
              <a:t>Für Anwendungsfälle, in denen wir es mit mehr oder weniger statischem Content zu tun haben, passt diese Form der Anwendung auch sehr gut. Zumal: wir müssen uns nicht mit einer weiteren Sprache (</a:t>
            </a:r>
            <a:r>
              <a:rPr lang="de-DE" baseline="0" dirty="0" err="1" smtClean="0"/>
              <a:t>JavaSCript</a:t>
            </a:r>
            <a:r>
              <a:rPr lang="de-DE" baseline="0" dirty="0" smtClean="0"/>
              <a:t>) beschäftigen,</a:t>
            </a:r>
          </a:p>
          <a:p>
            <a:r>
              <a:rPr lang="de-DE" baseline="0" dirty="0" smtClean="0"/>
              <a:t>Sondern können unseren gewohnten Technologie-Stack weiterhin verwenden.</a:t>
            </a:r>
          </a:p>
          <a:p>
            <a:endParaRPr lang="de-DE" baseline="0" dirty="0" smtClean="0"/>
          </a:p>
          <a:p>
            <a:r>
              <a:rPr lang="de-DE" baseline="0" dirty="0" smtClean="0"/>
              <a:t>Problematisch wird es, wenn wir "richtige" "Anwendungen" bauen wollen, also mit viel Benutzer-Interaktion. Hier sind die ständigen Server-</a:t>
            </a:r>
            <a:r>
              <a:rPr lang="de-DE" baseline="0" dirty="0" err="1" smtClean="0"/>
              <a:t>roundtrips</a:t>
            </a:r>
            <a:r>
              <a:rPr lang="de-DE" baseline="0" dirty="0" smtClean="0"/>
              <a:t> ein "</a:t>
            </a:r>
            <a:r>
              <a:rPr lang="de-DE" baseline="0" dirty="0" err="1" smtClean="0"/>
              <a:t>no-go</a:t>
            </a:r>
            <a:r>
              <a:rPr lang="de-DE" baseline="0" dirty="0" smtClean="0"/>
              <a:t>". Stattdessen erweitern wir unsere Anwendung mit JavaScript-Schnipsel.</a:t>
            </a:r>
          </a:p>
          <a:p>
            <a:r>
              <a:rPr lang="de-DE" baseline="0" dirty="0" smtClean="0"/>
              <a:t>Die Kosten: problematische Wartung, "</a:t>
            </a:r>
            <a:r>
              <a:rPr lang="de-DE" baseline="0" dirty="0" err="1" smtClean="0"/>
              <a:t>zerfleddeter</a:t>
            </a:r>
            <a:r>
              <a:rPr lang="de-DE" baseline="0" dirty="0" smtClean="0"/>
              <a:t>" Code ... Langfristig keine gute Idee!</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6184455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9584878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151600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3128163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2718497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1963060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1212193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17650072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9890501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116375727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9413876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8499846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5823283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8385741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36</a:t>
            </a:fld>
            <a:endParaRPr lang="de-DE"/>
          </a:p>
        </p:txBody>
      </p:sp>
    </p:spTree>
    <p:extLst>
      <p:ext uri="{BB962C8B-B14F-4D97-AF65-F5344CB8AC3E}">
        <p14:creationId xmlns:p14="http://schemas.microsoft.com/office/powerpoint/2010/main" val="990182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uns mit </a:t>
            </a:r>
            <a:r>
              <a:rPr lang="de-DE" dirty="0" err="1" smtClean="0"/>
              <a:t>React</a:t>
            </a:r>
            <a:r>
              <a:rPr lang="de-DE" baseline="0" dirty="0" smtClean="0"/>
              <a:t> beschäftigen, ein kurzer Hintergrund zum Thema Single-Page-Anwendungen.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37</a:t>
            </a:fld>
            <a:endParaRPr lang="de-DE"/>
          </a:p>
        </p:txBody>
      </p:sp>
    </p:spTree>
    <p:extLst>
      <p:ext uri="{BB962C8B-B14F-4D97-AF65-F5344CB8AC3E}">
        <p14:creationId xmlns:p14="http://schemas.microsoft.com/office/powerpoint/2010/main" val="10464239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43</a:t>
            </a:fld>
            <a:endParaRPr lang="de-DE"/>
          </a:p>
        </p:txBody>
      </p:sp>
    </p:spTree>
    <p:extLst>
      <p:ext uri="{BB962C8B-B14F-4D97-AF65-F5344CB8AC3E}">
        <p14:creationId xmlns:p14="http://schemas.microsoft.com/office/powerpoint/2010/main" val="7249260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16926142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48</a:t>
            </a:fld>
            <a:endParaRPr lang="de-DE"/>
          </a:p>
        </p:txBody>
      </p:sp>
    </p:spTree>
    <p:extLst>
      <p:ext uri="{BB962C8B-B14F-4D97-AF65-F5344CB8AC3E}">
        <p14:creationId xmlns:p14="http://schemas.microsoft.com/office/powerpoint/2010/main" val="9048330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49</a:t>
            </a:fld>
            <a:endParaRPr lang="de-DE"/>
          </a:p>
        </p:txBody>
      </p:sp>
    </p:spTree>
    <p:extLst>
      <p:ext uri="{BB962C8B-B14F-4D97-AF65-F5344CB8AC3E}">
        <p14:creationId xmlns:p14="http://schemas.microsoft.com/office/powerpoint/2010/main" val="1299680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58</a:t>
            </a:fld>
            <a:endParaRPr lang="de-DE"/>
          </a:p>
        </p:txBody>
      </p:sp>
    </p:spTree>
    <p:extLst>
      <p:ext uri="{BB962C8B-B14F-4D97-AF65-F5344CB8AC3E}">
        <p14:creationId xmlns:p14="http://schemas.microsoft.com/office/powerpoint/2010/main" val="11971558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59</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60</a:t>
            </a:fld>
            <a:endParaRPr lang="de-DE"/>
          </a:p>
        </p:txBody>
      </p:sp>
    </p:spTree>
    <p:extLst>
      <p:ext uri="{BB962C8B-B14F-4D97-AF65-F5344CB8AC3E}">
        <p14:creationId xmlns:p14="http://schemas.microsoft.com/office/powerpoint/2010/main" val="20470781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61</a:t>
            </a:fld>
            <a:endParaRPr lang="de-DE"/>
          </a:p>
        </p:txBody>
      </p:sp>
    </p:spTree>
    <p:extLst>
      <p:ext uri="{BB962C8B-B14F-4D97-AF65-F5344CB8AC3E}">
        <p14:creationId xmlns:p14="http://schemas.microsoft.com/office/powerpoint/2010/main" val="1883182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uns mit </a:t>
            </a:r>
            <a:r>
              <a:rPr lang="de-DE" dirty="0" err="1" smtClean="0"/>
              <a:t>React</a:t>
            </a:r>
            <a:r>
              <a:rPr lang="de-DE" baseline="0" dirty="0" smtClean="0"/>
              <a:t> beschäftigen, ein kurzer Hintergrund zum Thema Single-Page-Anwendungen.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13691056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62</a:t>
            </a:fld>
            <a:endParaRPr lang="de-DE"/>
          </a:p>
        </p:txBody>
      </p:sp>
    </p:spTree>
    <p:extLst>
      <p:ext uri="{BB962C8B-B14F-4D97-AF65-F5344CB8AC3E}">
        <p14:creationId xmlns:p14="http://schemas.microsoft.com/office/powerpoint/2010/main" val="302640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335182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1826041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246547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951189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1905886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10/22/17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hyperlink" Target="https://www.figma.com/" TargetMode="External"/><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hyperlink" Target="https://jordaneldredge.com/projects/winamp2-js/" TargetMode="External"/><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2.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6.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tif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59.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OOSE Abendvortrag</a:t>
            </a:r>
            <a:endParaRPr lang="de-DE"/>
          </a:p>
        </p:txBody>
      </p:sp>
      <p:sp>
        <p:nvSpPr>
          <p:cNvPr id="3" name="Textfeld 2"/>
          <p:cNvSpPr txBox="1"/>
          <p:nvPr/>
        </p:nvSpPr>
        <p:spPr>
          <a:xfrm>
            <a:off x="180304" y="193183"/>
            <a:ext cx="9620519" cy="5355312"/>
          </a:xfrm>
          <a:prstGeom prst="rect">
            <a:avLst/>
          </a:prstGeom>
          <a:noFill/>
        </p:spPr>
        <p:txBody>
          <a:bodyPr wrap="square" rtlCol="0">
            <a:spAutoFit/>
          </a:bodyPr>
          <a:lstStyle/>
          <a:p>
            <a:r>
              <a:rPr lang="de-DE" dirty="0"/>
              <a:t>Moderne Web-Anwendungen laufen häufig vollständig im Browser ab, um höchstmöglichen Ansprüchen an UI und UX zu genügen. Anwender sollen so den gleichen Bedienkomfort erfahren, wie sie es von Desktop-Anwendungen gewohnt sind. Entwickelt werden diese Single-Page-Anwendungen in JavaScript, häufig mit Hilfe eines spezialisierten Frameworks wie </a:t>
            </a:r>
            <a:r>
              <a:rPr lang="de-DE" dirty="0" err="1"/>
              <a:t>React</a:t>
            </a:r>
            <a:r>
              <a:rPr lang="de-DE" dirty="0"/>
              <a:t> oder </a:t>
            </a:r>
            <a:r>
              <a:rPr lang="de-DE" dirty="0" err="1"/>
              <a:t>Angular.In</a:t>
            </a:r>
            <a:r>
              <a:rPr lang="de-DE" dirty="0"/>
              <a:t> diesem Abendvortrag stelle ich die Konzepte und Entwicklung von Single-Page-Anwendungen am Beispiel von </a:t>
            </a:r>
            <a:r>
              <a:rPr lang="de-DE" dirty="0" err="1"/>
              <a:t>React</a:t>
            </a:r>
            <a:r>
              <a:rPr lang="de-DE" dirty="0"/>
              <a:t> vor. Nach einer Einführung in die Grundlagen dieser Bibliothek sehen wir uns an, welche neuen Anforderungen sich an Code und Architektur von Single-Page-Anwendungen ergeben und wie diese gelöst werden können. Dazu betrachten wir verschiedene Architektur-Muster und werfen einen Blick auf die Sprache </a:t>
            </a:r>
            <a:r>
              <a:rPr lang="de-DE" dirty="0" err="1"/>
              <a:t>TypeScript</a:t>
            </a:r>
            <a:r>
              <a:rPr lang="de-DE" dirty="0"/>
              <a:t>, die JavaScript um ein Typensystem </a:t>
            </a:r>
            <a:r>
              <a:rPr lang="de-DE" dirty="0" err="1"/>
              <a:t>erweitert.Der</a:t>
            </a:r>
            <a:r>
              <a:rPr lang="de-DE" dirty="0"/>
              <a:t> Vortrag richtet sich an Entwickler und Architekten, die sich mit der Entwicklung von Single-Page-Anwendungen beschäftigen möchten. Zur Illustration der vorgestellten Konzepte werden JavaScript Code-Beispiele gezeigt, zum Verständnis reichen aber grundsätzliche Programmierkenntnisse aus</a:t>
            </a:r>
            <a:r>
              <a:rPr lang="de-DE" dirty="0" smtClean="0"/>
              <a:t>.</a:t>
            </a:r>
          </a:p>
          <a:p>
            <a:endParaRPr lang="de-DE" dirty="0"/>
          </a:p>
          <a:p>
            <a:r>
              <a:rPr lang="de-DE" dirty="0" smtClean="0"/>
              <a:t>18:00 </a:t>
            </a:r>
            <a:r>
              <a:rPr lang="de-DE" dirty="0"/>
              <a:t>Uhr </a:t>
            </a:r>
            <a:r>
              <a:rPr lang="de-DE" dirty="0" smtClean="0"/>
              <a:t>Einlass</a:t>
            </a:r>
          </a:p>
          <a:p>
            <a:r>
              <a:rPr lang="de-DE" dirty="0" smtClean="0"/>
              <a:t>18:30 </a:t>
            </a:r>
            <a:r>
              <a:rPr lang="de-DE" dirty="0"/>
              <a:t>Uhr </a:t>
            </a:r>
            <a:r>
              <a:rPr lang="de-DE" dirty="0" smtClean="0"/>
              <a:t>Beginn </a:t>
            </a:r>
            <a:r>
              <a:rPr lang="de-DE" dirty="0"/>
              <a:t>des ersten Teils des Vortrags von Nils </a:t>
            </a:r>
            <a:r>
              <a:rPr lang="de-DE" dirty="0" err="1"/>
              <a:t>Hartmanni</a:t>
            </a:r>
            <a:r>
              <a:rPr lang="de-DE" dirty="0"/>
              <a:t> 45 </a:t>
            </a:r>
            <a:r>
              <a:rPr lang="de-DE" dirty="0" smtClean="0"/>
              <a:t>MINUTEN</a:t>
            </a:r>
          </a:p>
          <a:p>
            <a:r>
              <a:rPr lang="de-DE" dirty="0" smtClean="0"/>
              <a:t>19:15 </a:t>
            </a:r>
            <a:r>
              <a:rPr lang="de-DE" dirty="0"/>
              <a:t>Uhr Pause und </a:t>
            </a:r>
            <a:r>
              <a:rPr lang="de-DE" dirty="0" smtClean="0"/>
              <a:t>Networking</a:t>
            </a:r>
          </a:p>
          <a:p>
            <a:r>
              <a:rPr lang="de-DE" dirty="0" smtClean="0"/>
              <a:t>19:35 </a:t>
            </a:r>
            <a:r>
              <a:rPr lang="de-DE" dirty="0"/>
              <a:t>Uhr zweiter Teil des Vortrages 25 </a:t>
            </a:r>
            <a:r>
              <a:rPr lang="de-DE" dirty="0" smtClean="0"/>
              <a:t>Minuten</a:t>
            </a:r>
          </a:p>
          <a:p>
            <a:r>
              <a:rPr lang="de-DE" dirty="0" smtClean="0"/>
              <a:t>20:00 </a:t>
            </a:r>
            <a:r>
              <a:rPr lang="de-DE" dirty="0"/>
              <a:t>Uhr Fragen &amp; </a:t>
            </a:r>
            <a:r>
              <a:rPr lang="de-DE" dirty="0" smtClean="0"/>
              <a:t>Antworten</a:t>
            </a:r>
          </a:p>
          <a:p>
            <a:r>
              <a:rPr lang="de-DE" dirty="0" smtClean="0"/>
              <a:t>bis </a:t>
            </a:r>
            <a:r>
              <a:rPr lang="de-DE" dirty="0"/>
              <a:t>20:45 Uhr Kontakte knüpfen oder einfach den Abend ausklingen lassen bei einem kühlen Getränk</a:t>
            </a:r>
          </a:p>
        </p:txBody>
      </p:sp>
    </p:spTree>
    <p:extLst>
      <p:ext uri="{BB962C8B-B14F-4D97-AF65-F5344CB8AC3E}">
        <p14:creationId xmlns:p14="http://schemas.microsoft.com/office/powerpoint/2010/main" val="10711414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rPr>
              <a:t>https://</a:t>
            </a:r>
            <a:r>
              <a:rPr lang="de-DE" dirty="0" err="1">
                <a:solidFill>
                  <a:srgbClr val="36544F"/>
                </a:solidFill>
              </a:rPr>
              <a:t>open.spotify.com</a:t>
            </a:r>
            <a:r>
              <a:rPr lang="de-DE" dirty="0">
                <a:solidFill>
                  <a:srgbClr val="36544F"/>
                </a:solidFill>
              </a:rPr>
              <a:t>/</a:t>
            </a:r>
            <a:r>
              <a:rPr lang="de-DE" dirty="0" err="1">
                <a:solidFill>
                  <a:srgbClr val="36544F"/>
                </a:solidFill>
              </a:rPr>
              <a:t>collection</a:t>
            </a:r>
            <a:r>
              <a:rPr lang="de-DE" dirty="0">
                <a:solidFill>
                  <a:srgbClr val="36544F"/>
                </a:solidFill>
              </a:rPr>
              <a:t>/</a:t>
            </a:r>
            <a:r>
              <a:rPr lang="de-DE" dirty="0" err="1">
                <a:solidFill>
                  <a:srgbClr val="36544F"/>
                </a:solidFill>
              </a:rPr>
              <a:t>playlists</a:t>
            </a:r>
            <a:endParaRPr lang="de-DE" dirty="0">
              <a:solidFill>
                <a:srgbClr val="36544F"/>
              </a:solidFill>
            </a:endParaRPr>
          </a:p>
        </p:txBody>
      </p:sp>
      <p:pic>
        <p:nvPicPr>
          <p:cNvPr id="3" name="Bild 2"/>
          <p:cNvPicPr>
            <a:picLocks noChangeAspect="1"/>
          </p:cNvPicPr>
          <p:nvPr/>
        </p:nvPicPr>
        <p:blipFill>
          <a:blip r:embed="rId3"/>
          <a:stretch>
            <a:fillRect/>
          </a:stretch>
        </p:blipFill>
        <p:spPr>
          <a:xfrm>
            <a:off x="2136862" y="339462"/>
            <a:ext cx="5632275" cy="5272768"/>
          </a:xfrm>
          <a:prstGeom prst="rect">
            <a:avLst/>
          </a:prstGeom>
        </p:spPr>
      </p:pic>
    </p:spTree>
    <p:extLst>
      <p:ext uri="{BB962C8B-B14F-4D97-AF65-F5344CB8AC3E}">
        <p14:creationId xmlns:p14="http://schemas.microsoft.com/office/powerpoint/2010/main" val="56601601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solidFill>
                  <a:srgbClr val="36544F"/>
                </a:solidFill>
                <a:hlinkClick r:id="rId3"/>
              </a:rPr>
              <a:t>https://</a:t>
            </a:r>
            <a:r>
              <a:rPr lang="de-DE" dirty="0" err="1">
                <a:solidFill>
                  <a:srgbClr val="36544F"/>
                </a:solidFill>
                <a:hlinkClick r:id="rId3"/>
              </a:rPr>
              <a:t>www.figma.com</a:t>
            </a:r>
            <a:endParaRPr lang="de-DE" dirty="0">
              <a:solidFill>
                <a:srgbClr val="36544F"/>
              </a:solidFill>
            </a:endParaRPr>
          </a:p>
        </p:txBody>
      </p:sp>
      <p:pic>
        <p:nvPicPr>
          <p:cNvPr id="4" name="Bild 3"/>
          <p:cNvPicPr>
            <a:picLocks noChangeAspect="1"/>
          </p:cNvPicPr>
          <p:nvPr/>
        </p:nvPicPr>
        <p:blipFill>
          <a:blip r:embed="rId4"/>
          <a:stretch>
            <a:fillRect/>
          </a:stretch>
        </p:blipFill>
        <p:spPr>
          <a:xfrm>
            <a:off x="1205248" y="173122"/>
            <a:ext cx="7495504" cy="5718949"/>
          </a:xfrm>
          <a:prstGeom prst="rect">
            <a:avLst/>
          </a:prstGeom>
        </p:spPr>
      </p:pic>
    </p:spTree>
    <p:extLst>
      <p:ext uri="{BB962C8B-B14F-4D97-AF65-F5344CB8AC3E}">
        <p14:creationId xmlns:p14="http://schemas.microsoft.com/office/powerpoint/2010/main" val="5843213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hlinkClick r:id="rId3"/>
              </a:rPr>
              <a:t>https://</a:t>
            </a:r>
            <a:r>
              <a:rPr lang="de-DE" dirty="0" err="1">
                <a:hlinkClick r:id="rId3"/>
              </a:rPr>
              <a:t>jordaneldredge.com</a:t>
            </a:r>
            <a:r>
              <a:rPr lang="de-DE" dirty="0">
                <a:hlinkClick r:id="rId3"/>
              </a:rPr>
              <a:t>/</a:t>
            </a:r>
            <a:r>
              <a:rPr lang="de-DE" dirty="0" err="1">
                <a:hlinkClick r:id="rId3"/>
              </a:rPr>
              <a:t>projects</a:t>
            </a:r>
            <a:r>
              <a:rPr lang="de-DE" dirty="0">
                <a:hlinkClick r:id="rId3"/>
              </a:rPr>
              <a:t>/winamp2-js/</a:t>
            </a:r>
            <a:endParaRPr lang="de-DE" dirty="0"/>
          </a:p>
        </p:txBody>
      </p:sp>
      <p:pic>
        <p:nvPicPr>
          <p:cNvPr id="4" name="Bild 3"/>
          <p:cNvPicPr>
            <a:picLocks noChangeAspect="1"/>
          </p:cNvPicPr>
          <p:nvPr/>
        </p:nvPicPr>
        <p:blipFill>
          <a:blip r:embed="rId4"/>
          <a:stretch>
            <a:fillRect/>
          </a:stretch>
        </p:blipFill>
        <p:spPr>
          <a:xfrm>
            <a:off x="1551949" y="404343"/>
            <a:ext cx="6802102" cy="5213290"/>
          </a:xfrm>
          <a:prstGeom prst="rect">
            <a:avLst/>
          </a:prstGeom>
        </p:spPr>
      </p:pic>
    </p:spTree>
    <p:extLst>
      <p:ext uri="{BB962C8B-B14F-4D97-AF65-F5344CB8AC3E}">
        <p14:creationId xmlns:p14="http://schemas.microsoft.com/office/powerpoint/2010/main" val="123391115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100" dirty="0" smtClean="0"/>
              <a:t>Unser Beispiel </a:t>
            </a:r>
            <a:r>
              <a:rPr lang="mr-IN" spc="100" dirty="0" smtClean="0"/>
              <a:t>–</a:t>
            </a:r>
            <a:r>
              <a:rPr lang="de-DE" spc="100" dirty="0" smtClean="0"/>
              <a:t> Die </a:t>
            </a:r>
            <a:r>
              <a:rPr lang="de-DE" spc="100" dirty="0" err="1" smtClean="0"/>
              <a:t>Greeting</a:t>
            </a:r>
            <a:r>
              <a:rPr lang="de-DE" spc="100" dirty="0" smtClean="0"/>
              <a:t> App</a:t>
            </a:r>
            <a:endParaRPr lang="de-DE" spc="100" dirty="0"/>
          </a:p>
        </p:txBody>
      </p:sp>
      <p:pic>
        <p:nvPicPr>
          <p:cNvPr id="5" name="Bild 4"/>
          <p:cNvPicPr>
            <a:picLocks noChangeAspect="1"/>
          </p:cNvPicPr>
          <p:nvPr/>
        </p:nvPicPr>
        <p:blipFill>
          <a:blip r:embed="rId3"/>
          <a:stretch>
            <a:fillRect/>
          </a:stretch>
        </p:blipFill>
        <p:spPr>
          <a:xfrm>
            <a:off x="223114" y="296212"/>
            <a:ext cx="9459772" cy="5484095"/>
          </a:xfrm>
          <a:prstGeom prst="rect">
            <a:avLst/>
          </a:prstGeom>
        </p:spPr>
      </p:pic>
    </p:spTree>
    <p:extLst>
      <p:ext uri="{BB962C8B-B14F-4D97-AF65-F5344CB8AC3E}">
        <p14:creationId xmlns:p14="http://schemas.microsoft.com/office/powerpoint/2010/main" val="1020763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0" y="3906487"/>
            <a:ext cx="9906000" cy="1938992"/>
          </a:xfrm>
          <a:prstGeom prst="rect">
            <a:avLst/>
          </a:prstGeom>
        </p:spPr>
        <p:txBody>
          <a:bodyPr wrap="square">
            <a:spAutoFit/>
          </a:bodyPr>
          <a:lstStyle/>
          <a:p>
            <a:pPr algn="ctr"/>
            <a:r>
              <a:rPr lang="de-DE" sz="6000" b="1" dirty="0" smtClean="0">
                <a:solidFill>
                  <a:srgbClr val="C14026"/>
                </a:solidFill>
                <a:latin typeface="Source Sans Pro" charset="0"/>
                <a:ea typeface="Source Sans Pro" charset="0"/>
                <a:cs typeface="Source Sans Pro" charset="0"/>
              </a:rPr>
              <a:t>KLASSISCHE </a:t>
            </a:r>
          </a:p>
          <a:p>
            <a:pPr algn="ctr"/>
            <a:r>
              <a:rPr lang="de-DE" sz="6000" b="1" dirty="0" smtClean="0">
                <a:solidFill>
                  <a:srgbClr val="EF7D1D"/>
                </a:solidFill>
                <a:latin typeface="Source Sans Pro Semibold" charset="0"/>
                <a:ea typeface="Source Sans Pro Semibold" charset="0"/>
                <a:cs typeface="Source Sans Pro Semibold" charset="0"/>
              </a:rPr>
              <a:t>WEB-ANWENDUNGEN</a:t>
            </a:r>
            <a:endParaRPr lang="de-DE" sz="60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Rückblick</a:t>
            </a:r>
            <a:endParaRPr lang="de-DE" dirty="0"/>
          </a:p>
        </p:txBody>
      </p:sp>
    </p:spTree>
    <p:extLst>
      <p:ext uri="{BB962C8B-B14F-4D97-AF65-F5344CB8AC3E}">
        <p14:creationId xmlns:p14="http://schemas.microsoft.com/office/powerpoint/2010/main" val="18252055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Rückblick: Klassische Web Anwendung</a:t>
            </a:r>
            <a:endParaRPr lang="de-DE" dirty="0"/>
          </a:p>
        </p:txBody>
      </p:sp>
      <p:pic>
        <p:nvPicPr>
          <p:cNvPr id="4" name="Bild 3"/>
          <p:cNvPicPr>
            <a:picLocks noChangeAspect="1"/>
          </p:cNvPicPr>
          <p:nvPr/>
        </p:nvPicPr>
        <p:blipFill>
          <a:blip r:embed="rId3"/>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6572582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Rückblick: Klassische Web Anwendung</a:t>
            </a:r>
            <a:endParaRPr lang="de-DE" dirty="0"/>
          </a:p>
        </p:txBody>
      </p:sp>
      <p:pic>
        <p:nvPicPr>
          <p:cNvPr id="4" name="Bild 3"/>
          <p:cNvPicPr>
            <a:picLocks noChangeAspect="1"/>
          </p:cNvPicPr>
          <p:nvPr/>
        </p:nvPicPr>
        <p:blipFill>
          <a:blip r:embed="rId3"/>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5" name="Textfeld 4"/>
          <p:cNvSpPr txBox="1"/>
          <p:nvPr/>
        </p:nvSpPr>
        <p:spPr>
          <a:xfrm>
            <a:off x="4304668" y="1504138"/>
            <a:ext cx="5212819" cy="2677656"/>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 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Bekannte Technologie und Sprache</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Kleinere Erweiterungen per JS/</a:t>
            </a: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800100" lvl="2" indent="-342900">
              <a:lnSpc>
                <a:spcPct val="120000"/>
              </a:lnSpc>
              <a:buFont typeface="Arial" charset="0"/>
              <a:buChar char="•"/>
            </a:pPr>
            <a:r>
              <a:rPr lang="de-DE" sz="2000" dirty="0">
                <a:solidFill>
                  <a:srgbClr val="025249"/>
                </a:solidFill>
                <a:latin typeface="Source Sans Pro" charset="0"/>
                <a:ea typeface="Source Sans Pro" charset="0"/>
                <a:cs typeface="Source Sans Pro" charset="0"/>
              </a:rPr>
              <a:t>"SPA light</a:t>
            </a:r>
            <a:r>
              <a:rPr lang="de-DE" sz="2000" dirty="0" smtClean="0">
                <a:solidFill>
                  <a:srgbClr val="025249"/>
                </a:solidFill>
                <a:latin typeface="Source Sans Pro" charset="0"/>
                <a:ea typeface="Source Sans Pro" charset="0"/>
                <a:cs typeface="Source Sans Pro" charset="0"/>
              </a:rPr>
              <a:t>"</a:t>
            </a:r>
            <a:endParaRPr lang="de-DE" sz="2000" dirty="0">
              <a:solidFill>
                <a:srgbClr val="025249"/>
              </a:solidFill>
              <a:latin typeface="Source Sans Pro" charset="0"/>
              <a:ea typeface="Source Sans Pro" charset="0"/>
              <a:cs typeface="Source Sans Pro" charset="0"/>
            </a:endParaRPr>
          </a:p>
          <a:p>
            <a:pPr>
              <a:lnSpc>
                <a:spcPct val="120000"/>
              </a:lnSpc>
            </a:pPr>
            <a:endParaRPr lang="de-DE" sz="2000"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000" dirty="0" smtClean="0">
              <a:solidFill>
                <a:srgbClr val="EF7D1D"/>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6124428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Rückblick: Klassische Web Anwendung</a:t>
            </a:r>
            <a:endParaRPr lang="de-DE" dirty="0"/>
          </a:p>
        </p:txBody>
      </p:sp>
      <p:pic>
        <p:nvPicPr>
          <p:cNvPr id="4" name="Bild 3"/>
          <p:cNvPicPr>
            <a:picLocks noChangeAspect="1"/>
          </p:cNvPicPr>
          <p:nvPr/>
        </p:nvPicPr>
        <p:blipFill>
          <a:blip r:embed="rId3"/>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5" name="Textfeld 4"/>
          <p:cNvSpPr txBox="1"/>
          <p:nvPr/>
        </p:nvSpPr>
        <p:spPr>
          <a:xfrm>
            <a:off x="4304668" y="1504138"/>
            <a:ext cx="5212819" cy="4893647"/>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 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Bekannte Technologie und Sprache</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Kleinere Erweiterungen per JS/</a:t>
            </a:r>
            <a:r>
              <a:rPr lang="de-DE" sz="2000" dirty="0" err="1" smtClean="0">
                <a:solidFill>
                  <a:srgbClr val="025249"/>
                </a:solidFill>
                <a:latin typeface="Source Sans Pro" charset="0"/>
                <a:ea typeface="Source Sans Pro" charset="0"/>
                <a:cs typeface="Source Sans Pro" charset="0"/>
              </a:rPr>
              <a:t>jQuery</a:t>
            </a:r>
            <a:r>
              <a:rPr lang="de-DE" sz="2000" dirty="0" smtClean="0">
                <a:solidFill>
                  <a:srgbClr val="025249"/>
                </a:solidFill>
                <a:latin typeface="Source Sans Pro" charset="0"/>
                <a:ea typeface="Source Sans Pro" charset="0"/>
                <a:cs typeface="Source Sans Pro" charset="0"/>
              </a:rPr>
              <a:t> </a:t>
            </a:r>
          </a:p>
          <a:p>
            <a:pPr marL="800100" lvl="1"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"SPA light"</a:t>
            </a:r>
            <a:endParaRPr lang="de-DE" sz="2000" dirty="0">
              <a:solidFill>
                <a:srgbClr val="025249"/>
              </a:solidFill>
              <a:latin typeface="Source Sans Pro" charset="0"/>
              <a:ea typeface="Source Sans Pro" charset="0"/>
              <a:cs typeface="Source Sans Pro" charset="0"/>
            </a:endParaRPr>
          </a:p>
          <a:p>
            <a:pPr>
              <a:lnSpc>
                <a:spcPct val="120000"/>
              </a:lnSpc>
            </a:pPr>
            <a:endParaRPr lang="de-DE" sz="2000" dirty="0" smtClean="0">
              <a:solidFill>
                <a:srgbClr val="EF7D1D"/>
              </a:solidFill>
              <a:latin typeface="Source Sans Pro" charset="0"/>
              <a:ea typeface="Source Sans Pro" charset="0"/>
              <a:cs typeface="Source Sans Pro" charset="0"/>
            </a:endParaRPr>
          </a:p>
          <a:p>
            <a:pPr>
              <a:lnSpc>
                <a:spcPct val="120000"/>
              </a:lnSpc>
            </a:pPr>
            <a:r>
              <a:rPr lang="de-DE" sz="2000" dirty="0" smtClean="0">
                <a:solidFill>
                  <a:srgbClr val="EF7D1D"/>
                </a:solidFill>
                <a:latin typeface="Source Sans Pro" charset="0"/>
                <a:ea typeface="Source Sans Pro" charset="0"/>
                <a:cs typeface="Source Sans Pro" charset="0"/>
              </a:rPr>
              <a:t>...aber problematisch:</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Lange </a:t>
            </a:r>
            <a:r>
              <a:rPr lang="de-DE" sz="2000" dirty="0" err="1" smtClean="0">
                <a:solidFill>
                  <a:srgbClr val="025249"/>
                </a:solidFill>
                <a:latin typeface="Source Sans Pro" charset="0"/>
                <a:ea typeface="Source Sans Pro" charset="0"/>
                <a:cs typeface="Source Sans Pro" charset="0"/>
              </a:rPr>
              <a:t>round</a:t>
            </a:r>
            <a:r>
              <a:rPr lang="de-DE" sz="2000" dirty="0" smtClean="0">
                <a:solidFill>
                  <a:srgbClr val="025249"/>
                </a:solidFill>
                <a:latin typeface="Source Sans Pro" charset="0"/>
                <a:ea typeface="Source Sans Pro" charset="0"/>
                <a:cs typeface="Source Sans Pro" charset="0"/>
              </a:rPr>
              <a:t>-trips durch Server Aufrufe</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Benutzer-Interaktion schwierig (ohne JavaScript)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JavaScript wirkt "dazu gehackt"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Wartungshölle: welcher Code ist wo?	</a:t>
            </a:r>
          </a:p>
          <a:p>
            <a:pPr marL="342900" indent="-34290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000" dirty="0" smtClean="0">
              <a:solidFill>
                <a:srgbClr val="EF7D1D"/>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674040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Single-Page-</a:t>
            </a:r>
            <a:r>
              <a:rPr lang="de-DE" dirty="0" err="1" smtClean="0"/>
              <a:t>Application</a:t>
            </a:r>
            <a:endParaRPr lang="de-DE" dirty="0"/>
          </a:p>
        </p:txBody>
      </p:sp>
      <p:pic>
        <p:nvPicPr>
          <p:cNvPr id="5" name="Bild 4"/>
          <p:cNvPicPr>
            <a:picLocks noChangeAspect="1"/>
          </p:cNvPicPr>
          <p:nvPr/>
        </p:nvPicPr>
        <p:blipFill>
          <a:blip r:embed="rId3"/>
          <a:stretch>
            <a:fillRect/>
          </a:stretch>
        </p:blipFill>
        <p:spPr>
          <a:xfrm>
            <a:off x="6345868" y="1492604"/>
            <a:ext cx="3054731" cy="3543034"/>
          </a:xfrm>
          <a:prstGeom prst="rect">
            <a:avLst/>
          </a:prstGeom>
        </p:spPr>
      </p:pic>
      <p:sp>
        <p:nvSpPr>
          <p:cNvPr id="9" name="Textfeld 8"/>
          <p:cNvSpPr txBox="1"/>
          <p:nvPr/>
        </p:nvSpPr>
        <p:spPr>
          <a:xfrm>
            <a:off x="6345868"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pic>
        <p:nvPicPr>
          <p:cNvPr id="6" name="Bild 5"/>
          <p:cNvPicPr>
            <a:picLocks noChangeAspect="1"/>
          </p:cNvPicPr>
          <p:nvPr/>
        </p:nvPicPr>
        <p:blipFill>
          <a:blip r:embed="rId4"/>
          <a:stretch>
            <a:fillRect/>
          </a:stretch>
        </p:blipFill>
        <p:spPr>
          <a:xfrm>
            <a:off x="685705" y="1492604"/>
            <a:ext cx="3084389" cy="3543034"/>
          </a:xfrm>
          <a:prstGeom prst="rect">
            <a:avLst/>
          </a:prstGeom>
        </p:spPr>
      </p:pic>
      <p:sp>
        <p:nvSpPr>
          <p:cNvPr id="10" name="Textfeld 9"/>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16" name="Pfeil nach rechts 15"/>
          <p:cNvSpPr/>
          <p:nvPr/>
        </p:nvSpPr>
        <p:spPr>
          <a:xfrm>
            <a:off x="4169339" y="2975021"/>
            <a:ext cx="1777284" cy="386366"/>
          </a:xfrm>
          <a:prstGeom prst="rightArrow">
            <a:avLst/>
          </a:prstGeom>
          <a:solidFill>
            <a:srgbClr val="C14026"/>
          </a:solidFill>
          <a:ln>
            <a:solidFill>
              <a:srgbClr val="C140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rgbClr val="C14026"/>
              </a:solidFill>
            </a:endParaRPr>
          </a:p>
        </p:txBody>
      </p:sp>
    </p:spTree>
    <p:extLst>
      <p:ext uri="{BB962C8B-B14F-4D97-AF65-F5344CB8AC3E}">
        <p14:creationId xmlns:p14="http://schemas.microsoft.com/office/powerpoint/2010/main" val="151342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Single-Page-</a:t>
            </a:r>
            <a:r>
              <a:rPr lang="de-DE" dirty="0" err="1" smtClean="0"/>
              <a:t>Application</a:t>
            </a:r>
            <a:endParaRPr lang="de-DE" dirty="0"/>
          </a:p>
        </p:txBody>
      </p:sp>
      <p:pic>
        <p:nvPicPr>
          <p:cNvPr id="5" name="Bild 4"/>
          <p:cNvPicPr>
            <a:picLocks noChangeAspect="1"/>
          </p:cNvPicPr>
          <p:nvPr/>
        </p:nvPicPr>
        <p:blipFill>
          <a:blip r:embed="rId3"/>
          <a:stretch>
            <a:fillRect/>
          </a:stretch>
        </p:blipFill>
        <p:spPr>
          <a:xfrm>
            <a:off x="6345868" y="1492604"/>
            <a:ext cx="3054731" cy="3543034"/>
          </a:xfrm>
          <a:prstGeom prst="rect">
            <a:avLst/>
          </a:prstGeom>
        </p:spPr>
      </p:pic>
      <p:sp>
        <p:nvSpPr>
          <p:cNvPr id="9" name="Textfeld 8"/>
          <p:cNvSpPr txBox="1"/>
          <p:nvPr/>
        </p:nvSpPr>
        <p:spPr>
          <a:xfrm>
            <a:off x="6345868"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Technologie</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8" name="Textfeld 7"/>
          <p:cNvSpPr txBox="1"/>
          <p:nvPr/>
        </p:nvSpPr>
        <p:spPr>
          <a:xfrm>
            <a:off x="544035" y="1479725"/>
            <a:ext cx="4890848" cy="4154984"/>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Single-Page-Anwendung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Ermöglicht UI/UX wie auf dem Desktop</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Funktioniert sogar offline</a:t>
            </a:r>
          </a:p>
          <a:p>
            <a:pPr marL="800100" lvl="1"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Daten können im Browser (zwischen) gespeichert werden</a:t>
            </a:r>
          </a:p>
          <a:p>
            <a:pPr marL="342900" indent="-34290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a:lnSpc>
                <a:spcPct val="120000"/>
              </a:lnSpc>
            </a:pPr>
            <a:r>
              <a:rPr lang="de-DE" sz="2000" b="1" dirty="0">
                <a:solidFill>
                  <a:srgbClr val="025249"/>
                </a:solidFill>
                <a:latin typeface="Source Sans Pro" charset="0"/>
                <a:ea typeface="Source Sans Pro" charset="0"/>
                <a:cs typeface="Source Sans Pro" charset="0"/>
              </a:rPr>
              <a:t>JavaScript "first-class </a:t>
            </a:r>
            <a:r>
              <a:rPr lang="de-DE" sz="2000" b="1" dirty="0" err="1">
                <a:solidFill>
                  <a:srgbClr val="025249"/>
                </a:solidFill>
                <a:latin typeface="Source Sans Pro" charset="0"/>
                <a:ea typeface="Source Sans Pro" charset="0"/>
                <a:cs typeface="Source Sans Pro" charset="0"/>
              </a:rPr>
              <a:t>citizen</a:t>
            </a:r>
            <a:r>
              <a:rPr lang="de-DE" sz="2000" b="1" dirty="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Klare </a:t>
            </a:r>
            <a:r>
              <a:rPr lang="de-DE" sz="2000" dirty="0">
                <a:solidFill>
                  <a:srgbClr val="025249"/>
                </a:solidFill>
                <a:latin typeface="Source Sans Pro" charset="0"/>
                <a:ea typeface="Source Sans Pro" charset="0"/>
                <a:cs typeface="Source Sans Pro" charset="0"/>
              </a:rPr>
              <a:t>Trennung der Verantwortlichkeiten nach Client und Server</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Entwicklung </a:t>
            </a:r>
            <a:r>
              <a:rPr lang="de-DE" sz="2000" dirty="0">
                <a:solidFill>
                  <a:srgbClr val="025249"/>
                </a:solidFill>
                <a:latin typeface="Source Sans Pro" charset="0"/>
                <a:ea typeface="Source Sans Pro" charset="0"/>
                <a:cs typeface="Source Sans Pro" charset="0"/>
              </a:rPr>
              <a:t>im / für den Browser</a:t>
            </a:r>
          </a:p>
          <a:p>
            <a:pPr marL="800100" lvl="1" indent="-342900">
              <a:lnSpc>
                <a:spcPct val="120000"/>
              </a:lnSpc>
              <a:buFont typeface="Arial" charset="0"/>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5405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Textfeld 2"/>
          <p:cNvSpPr txBox="1"/>
          <p:nvPr/>
        </p:nvSpPr>
        <p:spPr>
          <a:xfrm>
            <a:off x="154546" y="167425"/>
            <a:ext cx="9247031" cy="8771632"/>
          </a:xfrm>
          <a:prstGeom prst="rect">
            <a:avLst/>
          </a:prstGeom>
          <a:noFill/>
        </p:spPr>
        <p:txBody>
          <a:bodyPr wrap="square" rtlCol="0">
            <a:spAutoFit/>
          </a:bodyPr>
          <a:lstStyle/>
          <a:p>
            <a:r>
              <a:rPr lang="de-DE" sz="1200" dirty="0" smtClean="0"/>
              <a:t>Inhalt</a:t>
            </a:r>
          </a:p>
          <a:p>
            <a:r>
              <a:rPr lang="de-DE" sz="1200" dirty="0" smtClean="0"/>
              <a:t>Warum SPAs </a:t>
            </a:r>
            <a:r>
              <a:rPr lang="de-DE" sz="1200" dirty="0" err="1" smtClean="0"/>
              <a:t>vs</a:t>
            </a:r>
            <a:r>
              <a:rPr lang="de-DE" sz="1200" dirty="0" smtClean="0"/>
              <a:t> klassische Webanwendung</a:t>
            </a:r>
          </a:p>
          <a:p>
            <a:r>
              <a:rPr lang="de-DE" sz="1200" dirty="0"/>
              <a:t>	</a:t>
            </a:r>
            <a:r>
              <a:rPr lang="de-DE" sz="1200" dirty="0" smtClean="0"/>
              <a:t>Klassische Webanwendung hat zu viele Limitationen</a:t>
            </a:r>
          </a:p>
          <a:p>
            <a:r>
              <a:rPr lang="de-DE" sz="1200" dirty="0"/>
              <a:t>	</a:t>
            </a:r>
            <a:r>
              <a:rPr lang="de-DE" sz="1200" dirty="0" smtClean="0"/>
              <a:t>Beispiel in unserer Anwendung: hin- und her klicken, nicht offlinefähig </a:t>
            </a:r>
            <a:r>
              <a:rPr lang="de-DE" sz="1200" dirty="0" err="1" smtClean="0"/>
              <a:t>etc</a:t>
            </a:r>
            <a:endParaRPr lang="de-DE" sz="1200" dirty="0" smtClean="0"/>
          </a:p>
          <a:p>
            <a:r>
              <a:rPr lang="de-DE" sz="1200" dirty="0"/>
              <a:t>	</a:t>
            </a:r>
            <a:r>
              <a:rPr lang="de-DE" sz="1200" dirty="0" smtClean="0"/>
              <a:t>Wir wollten </a:t>
            </a:r>
            <a:r>
              <a:rPr lang="de-DE" sz="1200" dirty="0" err="1" smtClean="0"/>
              <a:t>bestest</a:t>
            </a:r>
            <a:r>
              <a:rPr lang="de-DE" sz="1200" dirty="0" smtClean="0"/>
              <a:t> UI und UX!</a:t>
            </a:r>
          </a:p>
          <a:p>
            <a:r>
              <a:rPr lang="de-DE" sz="1200" dirty="0"/>
              <a:t>	</a:t>
            </a:r>
            <a:r>
              <a:rPr lang="de-DE" sz="1200" dirty="0" smtClean="0"/>
              <a:t>Anwendung soll schnell sein, </a:t>
            </a:r>
            <a:r>
              <a:rPr lang="de-DE" sz="1200" dirty="0" err="1" smtClean="0"/>
              <a:t>dh</a:t>
            </a:r>
            <a:r>
              <a:rPr lang="de-DE" sz="1200" dirty="0" smtClean="0"/>
              <a:t> bei klick soll was passieren, nicht erst Server </a:t>
            </a:r>
            <a:r>
              <a:rPr lang="de-DE" sz="1200" dirty="0" err="1" smtClean="0"/>
              <a:t>roundtrip</a:t>
            </a:r>
            <a:endParaRPr lang="de-DE" sz="1200" dirty="0" smtClean="0"/>
          </a:p>
          <a:p>
            <a:r>
              <a:rPr lang="de-DE" sz="1200" dirty="0" smtClean="0"/>
              <a:t>Wie sehen klassische </a:t>
            </a:r>
            <a:r>
              <a:rPr lang="de-DE" sz="1200" dirty="0" err="1" smtClean="0"/>
              <a:t>Webapps</a:t>
            </a:r>
            <a:r>
              <a:rPr lang="de-DE" sz="1200" dirty="0" smtClean="0"/>
              <a:t> aus?</a:t>
            </a:r>
          </a:p>
          <a:p>
            <a:r>
              <a:rPr lang="de-DE" sz="1200" dirty="0"/>
              <a:t>	</a:t>
            </a:r>
            <a:r>
              <a:rPr lang="de-DE" sz="1200" dirty="0" smtClean="0"/>
              <a:t>Rendering auf dem Server =&gt; </a:t>
            </a:r>
            <a:r>
              <a:rPr lang="de-DE" sz="1200" dirty="0" err="1" smtClean="0"/>
              <a:t>Roundtrip</a:t>
            </a:r>
            <a:endParaRPr lang="de-DE" sz="1200" dirty="0" smtClean="0"/>
          </a:p>
          <a:p>
            <a:r>
              <a:rPr lang="de-DE" sz="1200" dirty="0"/>
              <a:t>	</a:t>
            </a:r>
            <a:r>
              <a:rPr lang="de-DE" sz="1200" dirty="0" smtClean="0"/>
              <a:t>Client-seitige Logik mit </a:t>
            </a:r>
            <a:r>
              <a:rPr lang="de-DE" sz="1200" dirty="0" err="1" smtClean="0"/>
              <a:t>jQuery</a:t>
            </a:r>
            <a:r>
              <a:rPr lang="de-DE" sz="1200" dirty="0" smtClean="0"/>
              <a:t> </a:t>
            </a:r>
            <a:r>
              <a:rPr lang="de-DE" sz="1200" dirty="0" err="1" smtClean="0"/>
              <a:t>rangefrickelt</a:t>
            </a:r>
            <a:endParaRPr lang="de-DE" sz="1200" dirty="0" smtClean="0"/>
          </a:p>
          <a:p>
            <a:r>
              <a:rPr lang="de-DE" sz="1200" dirty="0" smtClean="0"/>
              <a:t>Was macht eine SPA aus</a:t>
            </a:r>
          </a:p>
          <a:p>
            <a:r>
              <a:rPr lang="de-DE" sz="1200" dirty="0"/>
              <a:t>	</a:t>
            </a:r>
            <a:r>
              <a:rPr lang="de-DE" sz="1200" dirty="0" smtClean="0"/>
              <a:t>Läuft auf dem Client</a:t>
            </a:r>
          </a:p>
          <a:p>
            <a:r>
              <a:rPr lang="de-DE" sz="1200" dirty="0"/>
              <a:t>	</a:t>
            </a:r>
            <a:r>
              <a:rPr lang="de-DE" sz="1200" dirty="0" smtClean="0"/>
              <a:t>In JavaScript programmiert</a:t>
            </a:r>
          </a:p>
          <a:p>
            <a:r>
              <a:rPr lang="de-DE" sz="1200" dirty="0"/>
              <a:t>	</a:t>
            </a:r>
            <a:r>
              <a:rPr lang="de-DE" sz="1200" dirty="0" smtClean="0"/>
              <a:t>Logik ist "first-class </a:t>
            </a:r>
            <a:r>
              <a:rPr lang="de-DE" sz="1200" dirty="0" err="1" smtClean="0"/>
              <a:t>citizen</a:t>
            </a:r>
            <a:r>
              <a:rPr lang="de-DE" sz="1200" dirty="0" smtClean="0"/>
              <a:t>" und nicht mehr "</a:t>
            </a:r>
            <a:r>
              <a:rPr lang="de-DE" sz="1200" dirty="0" err="1" smtClean="0"/>
              <a:t>rangeflanscht</a:t>
            </a:r>
            <a:r>
              <a:rPr lang="de-DE" sz="1200" dirty="0" smtClean="0"/>
              <a:t>"</a:t>
            </a:r>
          </a:p>
          <a:p>
            <a:r>
              <a:rPr lang="de-DE" sz="1200" dirty="0"/>
              <a:t>	</a:t>
            </a:r>
            <a:r>
              <a:rPr lang="de-DE" sz="1200" dirty="0" smtClean="0"/>
              <a:t>Komponenten!</a:t>
            </a:r>
          </a:p>
          <a:p>
            <a:r>
              <a:rPr lang="de-DE" sz="1200" dirty="0" err="1" smtClean="0"/>
              <a:t>React</a:t>
            </a:r>
            <a:endParaRPr lang="de-DE" sz="1200" dirty="0" smtClean="0"/>
          </a:p>
          <a:p>
            <a:r>
              <a:rPr lang="de-DE" sz="1200" dirty="0"/>
              <a:t>	</a:t>
            </a:r>
            <a:r>
              <a:rPr lang="de-DE" sz="1200" dirty="0" smtClean="0"/>
              <a:t>JSX</a:t>
            </a:r>
          </a:p>
          <a:p>
            <a:r>
              <a:rPr lang="de-DE" sz="1200" dirty="0"/>
              <a:t>	</a:t>
            </a:r>
            <a:r>
              <a:rPr lang="de-DE" sz="1200" dirty="0" smtClean="0"/>
              <a:t>Funktionskomponenten</a:t>
            </a:r>
          </a:p>
          <a:p>
            <a:r>
              <a:rPr lang="de-DE" sz="1200" dirty="0"/>
              <a:t>	</a:t>
            </a:r>
            <a:r>
              <a:rPr lang="de-DE" sz="1200" dirty="0" smtClean="0"/>
              <a:t>Klassen</a:t>
            </a:r>
          </a:p>
          <a:p>
            <a:r>
              <a:rPr lang="de-DE" sz="1200" dirty="0"/>
              <a:t>	</a:t>
            </a:r>
            <a:r>
              <a:rPr lang="de-DE" sz="1200" dirty="0" smtClean="0"/>
              <a:t>keine große Unterscheidung zwischen </a:t>
            </a:r>
            <a:r>
              <a:rPr lang="de-DE" sz="1200" dirty="0" err="1" smtClean="0"/>
              <a:t>Props</a:t>
            </a:r>
            <a:r>
              <a:rPr lang="de-DE" sz="1200" dirty="0" smtClean="0"/>
              <a:t> und State</a:t>
            </a:r>
          </a:p>
          <a:p>
            <a:r>
              <a:rPr lang="de-DE" sz="1200" dirty="0" smtClean="0"/>
              <a:t>Architektur 1: Smart und </a:t>
            </a:r>
            <a:r>
              <a:rPr lang="de-DE" sz="1200" dirty="0" err="1" smtClean="0"/>
              <a:t>Dumb</a:t>
            </a:r>
            <a:r>
              <a:rPr lang="de-DE" sz="1200" dirty="0" smtClean="0"/>
              <a:t> Components</a:t>
            </a:r>
          </a:p>
          <a:p>
            <a:r>
              <a:rPr lang="de-DE" sz="1200" dirty="0" smtClean="0"/>
              <a:t>Externes State Management</a:t>
            </a:r>
          </a:p>
          <a:p>
            <a:r>
              <a:rPr lang="de-DE" sz="1200" dirty="0"/>
              <a:t>	</a:t>
            </a:r>
            <a:r>
              <a:rPr lang="de-DE" sz="1200" dirty="0" smtClean="0"/>
              <a:t>Kurze Demo </a:t>
            </a:r>
            <a:r>
              <a:rPr lang="de-DE" sz="1200" dirty="0" err="1" smtClean="0"/>
              <a:t>Redux</a:t>
            </a:r>
            <a:r>
              <a:rPr lang="de-DE" sz="1200" dirty="0" smtClean="0"/>
              <a:t> </a:t>
            </a:r>
            <a:r>
              <a:rPr lang="de-DE" sz="1200" dirty="0" err="1" smtClean="0"/>
              <a:t>DevTools</a:t>
            </a:r>
            <a:r>
              <a:rPr lang="de-DE" sz="1200" dirty="0" smtClean="0"/>
              <a:t> muss sein</a:t>
            </a:r>
          </a:p>
          <a:p>
            <a:r>
              <a:rPr lang="de-DE" sz="1200" dirty="0"/>
              <a:t>	</a:t>
            </a:r>
            <a:r>
              <a:rPr lang="de-DE" sz="1200" dirty="0" smtClean="0"/>
              <a:t>Eventuell nur sehr abstrakt:</a:t>
            </a:r>
          </a:p>
          <a:p>
            <a:r>
              <a:rPr lang="de-DE" sz="1200" dirty="0"/>
              <a:t>	</a:t>
            </a:r>
            <a:r>
              <a:rPr lang="de-DE" sz="1200" dirty="0" smtClean="0"/>
              <a:t>	Uni-</a:t>
            </a:r>
            <a:r>
              <a:rPr lang="de-DE" sz="1200" dirty="0" err="1" smtClean="0"/>
              <a:t>Directional</a:t>
            </a:r>
            <a:r>
              <a:rPr lang="de-DE" sz="1200" dirty="0" smtClean="0"/>
              <a:t> </a:t>
            </a:r>
            <a:r>
              <a:rPr lang="de-DE" sz="1200" dirty="0" err="1" smtClean="0"/>
              <a:t>Dataflow</a:t>
            </a:r>
            <a:r>
              <a:rPr lang="de-DE" sz="1200" dirty="0" smtClean="0"/>
              <a:t> als zentrales Element</a:t>
            </a:r>
          </a:p>
          <a:p>
            <a:r>
              <a:rPr lang="de-DE" sz="1200" dirty="0"/>
              <a:t>	</a:t>
            </a:r>
            <a:r>
              <a:rPr lang="de-DE" sz="1200" dirty="0" smtClean="0"/>
              <a:t>	Store als zentrale Datenbank</a:t>
            </a:r>
          </a:p>
          <a:p>
            <a:r>
              <a:rPr lang="de-DE" sz="1200" dirty="0"/>
              <a:t>	</a:t>
            </a:r>
            <a:r>
              <a:rPr lang="de-DE" sz="1200" dirty="0" smtClean="0"/>
              <a:t>	Actions</a:t>
            </a:r>
          </a:p>
          <a:p>
            <a:r>
              <a:rPr lang="de-DE" sz="1200" dirty="0"/>
              <a:t>	</a:t>
            </a:r>
            <a:r>
              <a:rPr lang="de-DE" sz="1200" dirty="0" smtClean="0"/>
              <a:t>	</a:t>
            </a:r>
            <a:r>
              <a:rPr lang="de-DE" sz="1200" dirty="0" err="1" smtClean="0"/>
              <a:t>Reducers</a:t>
            </a:r>
            <a:r>
              <a:rPr lang="de-DE" sz="1200" dirty="0" smtClean="0"/>
              <a:t> als "ein Stück Code", der auf Actions reagiert und neuen State liefert</a:t>
            </a:r>
          </a:p>
          <a:p>
            <a:r>
              <a:rPr lang="de-DE" sz="1200" dirty="0"/>
              <a:t>	</a:t>
            </a:r>
            <a:r>
              <a:rPr lang="de-DE" sz="1200" dirty="0" smtClean="0"/>
              <a:t>Problem: Wartbarkeit / Architektur</a:t>
            </a:r>
          </a:p>
          <a:p>
            <a:r>
              <a:rPr lang="de-DE" sz="1200" dirty="0"/>
              <a:t>	</a:t>
            </a:r>
            <a:r>
              <a:rPr lang="de-DE" sz="1200" dirty="0" smtClean="0"/>
              <a:t>Problem: Wechseln des </a:t>
            </a:r>
            <a:r>
              <a:rPr lang="de-DE" sz="1200" dirty="0" err="1" smtClean="0"/>
              <a:t>Uis</a:t>
            </a:r>
            <a:r>
              <a:rPr lang="de-DE" sz="1200" dirty="0" smtClean="0"/>
              <a:t>-Frameworks ("alle zwei </a:t>
            </a:r>
            <a:r>
              <a:rPr lang="de-DE" sz="1200" dirty="0" err="1" smtClean="0"/>
              <a:t>wochen</a:t>
            </a:r>
            <a:r>
              <a:rPr lang="de-DE" sz="1200" dirty="0" smtClean="0"/>
              <a:t> gibt es was neues")</a:t>
            </a:r>
          </a:p>
          <a:p>
            <a:r>
              <a:rPr lang="de-DE" sz="1200" dirty="0"/>
              <a:t>	</a:t>
            </a:r>
            <a:r>
              <a:rPr lang="de-DE" sz="1200" dirty="0" smtClean="0"/>
              <a:t>Logik wandert aus der UI</a:t>
            </a:r>
          </a:p>
          <a:p>
            <a:r>
              <a:rPr lang="de-DE" sz="1200" dirty="0"/>
              <a:t>	</a:t>
            </a:r>
            <a:r>
              <a:rPr lang="de-DE" sz="1200" dirty="0" err="1" smtClean="0"/>
              <a:t>Reducer</a:t>
            </a:r>
            <a:r>
              <a:rPr lang="de-DE" sz="1200" dirty="0" smtClean="0"/>
              <a:t> ausschließlich fachlich</a:t>
            </a:r>
          </a:p>
          <a:p>
            <a:r>
              <a:rPr lang="de-DE" sz="1200" dirty="0"/>
              <a:t>	</a:t>
            </a:r>
            <a:r>
              <a:rPr lang="de-DE" sz="1200" dirty="0" smtClean="0"/>
              <a:t>Keine Abhängigkeit auf konkretes UI Framework</a:t>
            </a:r>
          </a:p>
          <a:p>
            <a:r>
              <a:rPr lang="de-DE" sz="1200" dirty="0"/>
              <a:t>	</a:t>
            </a:r>
            <a:r>
              <a:rPr lang="de-DE" sz="1200" dirty="0" smtClean="0"/>
              <a:t>Architektur-Idee und </a:t>
            </a:r>
            <a:r>
              <a:rPr lang="mr-IN" sz="1200" dirty="0" smtClean="0"/>
              <a:t>–</a:t>
            </a:r>
            <a:r>
              <a:rPr lang="de-DE" sz="1200" dirty="0" smtClean="0"/>
              <a:t>Framework</a:t>
            </a:r>
          </a:p>
          <a:p>
            <a:endParaRPr lang="de-DE" sz="1200" dirty="0" smtClean="0"/>
          </a:p>
          <a:p>
            <a:r>
              <a:rPr lang="de-DE" sz="1200" dirty="0" smtClean="0"/>
              <a:t>These: Back-Button geht nicht</a:t>
            </a:r>
          </a:p>
          <a:p>
            <a:r>
              <a:rPr lang="de-DE" sz="1200" dirty="0"/>
              <a:t>	</a:t>
            </a:r>
            <a:r>
              <a:rPr lang="de-DE" sz="1200" dirty="0" smtClean="0"/>
              <a:t>Eventuell zum Schluss als "Zugabe"</a:t>
            </a:r>
          </a:p>
          <a:p>
            <a:r>
              <a:rPr lang="de-DE" sz="1200" dirty="0"/>
              <a:t>	</a:t>
            </a:r>
            <a:r>
              <a:rPr lang="de-DE" sz="1200" dirty="0" smtClean="0"/>
              <a:t>Beispiel: </a:t>
            </a:r>
            <a:r>
              <a:rPr lang="de-DE" sz="1200" dirty="0" err="1" smtClean="0"/>
              <a:t>React</a:t>
            </a:r>
            <a:r>
              <a:rPr lang="de-DE" sz="1200" dirty="0" smtClean="0"/>
              <a:t> Router</a:t>
            </a:r>
          </a:p>
          <a:p>
            <a:r>
              <a:rPr lang="de-DE" sz="1200" dirty="0" smtClean="0"/>
              <a:t>Modularisierung (Streichkandidat)</a:t>
            </a:r>
          </a:p>
          <a:p>
            <a:r>
              <a:rPr lang="de-DE" sz="1200" dirty="0"/>
              <a:t>	</a:t>
            </a:r>
            <a:r>
              <a:rPr lang="de-DE" sz="1200" dirty="0" smtClean="0"/>
              <a:t>diverse Strategien</a:t>
            </a:r>
          </a:p>
          <a:p>
            <a:r>
              <a:rPr lang="de-DE" sz="1200" dirty="0" smtClean="0"/>
              <a:t>PAUSE </a:t>
            </a:r>
          </a:p>
          <a:p>
            <a:r>
              <a:rPr lang="de-DE" sz="1200" dirty="0" smtClean="0"/>
              <a:t>Problem: Wartbarkeit, Langlebigkeit</a:t>
            </a:r>
          </a:p>
          <a:p>
            <a:r>
              <a:rPr lang="de-DE" sz="1200" dirty="0"/>
              <a:t>	</a:t>
            </a:r>
            <a:r>
              <a:rPr lang="de-DE" sz="1200" dirty="0" smtClean="0"/>
              <a:t>Java/C# Entwickler sind Typen gewohnt</a:t>
            </a:r>
          </a:p>
          <a:p>
            <a:r>
              <a:rPr lang="de-DE" sz="1200" dirty="0"/>
              <a:t>	</a:t>
            </a:r>
            <a:r>
              <a:rPr lang="de-DE" sz="1200" dirty="0" err="1" smtClean="0"/>
              <a:t>TypeScript</a:t>
            </a:r>
            <a:r>
              <a:rPr lang="de-DE" sz="1200" dirty="0" smtClean="0"/>
              <a:t> (Live </a:t>
            </a:r>
            <a:r>
              <a:rPr lang="de-DE" sz="1200" dirty="0" err="1" smtClean="0"/>
              <a:t>Coding</a:t>
            </a:r>
            <a:r>
              <a:rPr lang="de-DE" sz="1200" dirty="0" smtClean="0"/>
              <a:t>)</a:t>
            </a:r>
          </a:p>
          <a:p>
            <a:r>
              <a:rPr lang="de-DE" sz="1200" dirty="0" smtClean="0"/>
              <a:t>Problem: Testbarkeit (Streichkandidat)</a:t>
            </a:r>
          </a:p>
          <a:p>
            <a:r>
              <a:rPr lang="de-DE" sz="1200" dirty="0"/>
              <a:t>	</a:t>
            </a:r>
            <a:r>
              <a:rPr lang="de-DE" sz="1200" dirty="0" smtClean="0"/>
              <a:t>Testen ohne Browser, geht das überhaupt?</a:t>
            </a:r>
          </a:p>
          <a:p>
            <a:r>
              <a:rPr lang="de-DE" sz="1200" dirty="0"/>
              <a:t>	</a:t>
            </a:r>
            <a:r>
              <a:rPr lang="de-DE" sz="1200" dirty="0" err="1" smtClean="0"/>
              <a:t>Jest</a:t>
            </a:r>
            <a:endParaRPr lang="de-DE" sz="1200" dirty="0" smtClean="0"/>
          </a:p>
          <a:p>
            <a:endParaRPr lang="de-DE" sz="1200" dirty="0"/>
          </a:p>
        </p:txBody>
      </p:sp>
      <p:sp>
        <p:nvSpPr>
          <p:cNvPr id="4" name="Textfeld 3"/>
          <p:cNvSpPr txBox="1"/>
          <p:nvPr/>
        </p:nvSpPr>
        <p:spPr>
          <a:xfrm>
            <a:off x="-2356834" y="1236372"/>
            <a:ext cx="2240924" cy="923330"/>
          </a:xfrm>
          <a:prstGeom prst="rect">
            <a:avLst/>
          </a:prstGeom>
          <a:noFill/>
        </p:spPr>
        <p:txBody>
          <a:bodyPr wrap="square" rtlCol="0">
            <a:spAutoFit/>
          </a:bodyPr>
          <a:lstStyle/>
          <a:p>
            <a:r>
              <a:rPr lang="de-DE" dirty="0" smtClean="0"/>
              <a:t>Teil 1: 45 Minuten</a:t>
            </a:r>
          </a:p>
          <a:p>
            <a:r>
              <a:rPr lang="de-DE" dirty="0" smtClean="0"/>
              <a:t>Teil 2: 25 Minuten</a:t>
            </a:r>
          </a:p>
          <a:p>
            <a:endParaRPr lang="de-DE" dirty="0"/>
          </a:p>
        </p:txBody>
      </p:sp>
      <p:sp>
        <p:nvSpPr>
          <p:cNvPr id="5" name="Textfeld 4"/>
          <p:cNvSpPr txBox="1"/>
          <p:nvPr/>
        </p:nvSpPr>
        <p:spPr>
          <a:xfrm>
            <a:off x="-2163651" y="3116687"/>
            <a:ext cx="2163651" cy="1477328"/>
          </a:xfrm>
          <a:prstGeom prst="rect">
            <a:avLst/>
          </a:prstGeom>
          <a:noFill/>
        </p:spPr>
        <p:txBody>
          <a:bodyPr wrap="square" rtlCol="0">
            <a:spAutoFit/>
          </a:bodyPr>
          <a:lstStyle/>
          <a:p>
            <a:r>
              <a:rPr lang="de-DE" dirty="0" smtClean="0"/>
              <a:t>3 SPA Beispiele:</a:t>
            </a:r>
          </a:p>
          <a:p>
            <a:endParaRPr lang="de-DE" dirty="0"/>
          </a:p>
          <a:p>
            <a:pPr marL="342900" indent="-342900">
              <a:buAutoNum type="arabicPeriod"/>
            </a:pPr>
            <a:r>
              <a:rPr lang="de-DE" dirty="0" smtClean="0"/>
              <a:t>?</a:t>
            </a:r>
          </a:p>
          <a:p>
            <a:pPr marL="342900" indent="-342900">
              <a:buAutoNum type="arabicPeriod"/>
            </a:pPr>
            <a:r>
              <a:rPr lang="de-DE" dirty="0" err="1" smtClean="0"/>
              <a:t>Spotify</a:t>
            </a:r>
            <a:endParaRPr lang="de-DE" dirty="0" smtClean="0"/>
          </a:p>
          <a:p>
            <a:pPr marL="342900" indent="-342900">
              <a:buAutoNum type="arabicPeriod"/>
            </a:pPr>
            <a:r>
              <a:rPr lang="de-DE" dirty="0" err="1" smtClean="0"/>
              <a:t>Figma</a:t>
            </a:r>
            <a:endParaRPr lang="de-DE" dirty="0"/>
          </a:p>
        </p:txBody>
      </p:sp>
    </p:spTree>
    <p:extLst>
      <p:ext uri="{BB962C8B-B14F-4D97-AF65-F5344CB8AC3E}">
        <p14:creationId xmlns:p14="http://schemas.microsoft.com/office/powerpoint/2010/main" val="9380769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304950"/>
            <a:ext cx="7597902" cy="1292662"/>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"A </a:t>
            </a:r>
            <a:r>
              <a:rPr lang="de-DE" sz="3900" b="1" dirty="0">
                <a:solidFill>
                  <a:srgbClr val="EF7D1D"/>
                </a:solidFill>
                <a:latin typeface="Source Sans Pro Semibold" charset="0"/>
                <a:ea typeface="Source Sans Pro Semibold" charset="0"/>
                <a:cs typeface="Source Sans Pro Semibold" charset="0"/>
              </a:rPr>
              <a:t>JAVASCRIPT LIBRARY FOR BUILDING </a:t>
            </a:r>
            <a:r>
              <a:rPr lang="de-DE" sz="3900" b="1" dirty="0">
                <a:solidFill>
                  <a:schemeClr val="accent2">
                    <a:lumMod val="75000"/>
                  </a:schemeClr>
                </a:solidFill>
                <a:latin typeface="Source Sans Pro Semibold" charset="0"/>
                <a:ea typeface="Source Sans Pro Semibold" charset="0"/>
                <a:cs typeface="Source Sans Pro Semibold" charset="0"/>
              </a:rPr>
              <a:t>USER </a:t>
            </a:r>
            <a:r>
              <a:rPr lang="de-DE" sz="3900" b="1" dirty="0" smtClean="0">
                <a:solidFill>
                  <a:schemeClr val="accent2">
                    <a:lumMod val="75000"/>
                  </a:schemeClr>
                </a:solidFill>
                <a:latin typeface="Source Sans Pro Semibold" charset="0"/>
                <a:ea typeface="Source Sans Pro Semibold" charset="0"/>
                <a:cs typeface="Source Sans Pro Semibold" charset="0"/>
              </a:rPr>
              <a:t>INTERFACES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a:t>https</a:t>
            </a:r>
            <a:r>
              <a:rPr lang="de-DE" spc="100" dirty="0" smtClean="0"/>
              <a:t>://</a:t>
            </a:r>
            <a:r>
              <a:rPr lang="de-DE" spc="100" smtClean="0"/>
              <a:t>reactjs.org/</a:t>
            </a:r>
            <a:endParaRPr lang="de-DE" spc="100" dirty="0"/>
          </a:p>
        </p:txBody>
      </p:sp>
    </p:spTree>
    <p:extLst>
      <p:ext uri="{BB962C8B-B14F-4D97-AF65-F5344CB8AC3E}">
        <p14:creationId xmlns:p14="http://schemas.microsoft.com/office/powerpoint/2010/main" val="166873619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Greeting</a:t>
            </a:r>
            <a:r>
              <a:rPr lang="de-DE" dirty="0" smtClean="0"/>
              <a:t> App: Komponenten</a:t>
            </a:r>
            <a:endParaRPr lang="de-DE" dirty="0"/>
          </a:p>
        </p:txBody>
      </p:sp>
      <p:pic>
        <p:nvPicPr>
          <p:cNvPr id="4" name="Bild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115" y="528299"/>
            <a:ext cx="8537771" cy="4996737"/>
          </a:xfrm>
          <a:prstGeom prst="rect">
            <a:avLst/>
          </a:prstGeom>
        </p:spPr>
      </p:pic>
    </p:spTree>
    <p:extLst>
      <p:ext uri="{BB962C8B-B14F-4D97-AF65-F5344CB8AC3E}">
        <p14:creationId xmlns:p14="http://schemas.microsoft.com/office/powerpoint/2010/main" val="1289217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Separation </a:t>
            </a:r>
            <a:r>
              <a:rPr lang="de-DE" dirty="0" err="1" smtClean="0"/>
              <a:t>of</a:t>
            </a:r>
            <a:r>
              <a:rPr lang="de-DE" dirty="0" smtClean="0"/>
              <a:t> </a:t>
            </a:r>
            <a:r>
              <a:rPr lang="de-DE" dirty="0" err="1"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Komponenten in </a:t>
            </a:r>
            <a:r>
              <a:rPr lang="de-DE" sz="3900" b="1" dirty="0" err="1" smtClean="0">
                <a:solidFill>
                  <a:srgbClr val="EF7D1D"/>
                </a:solidFill>
                <a:latin typeface="Source Sans Pro Semibold" charset="0"/>
                <a:ea typeface="Source Sans Pro Semibold" charset="0"/>
                <a:cs typeface="Source Sans Pro Semibold" charset="0"/>
              </a:rPr>
              <a:t>React</a:t>
            </a:r>
            <a:endParaRPr lang="de-DE" sz="3900" b="1" dirty="0">
              <a:solidFill>
                <a:srgbClr val="EF7D1D"/>
              </a:solidFill>
              <a:latin typeface="Source Sans Pro Semibold" charset="0"/>
              <a:ea typeface="Source Sans Pro Semibold" charset="0"/>
              <a:cs typeface="Source Sans Pro Semibold" charset="0"/>
            </a:endParaRPr>
          </a:p>
        </p:txBody>
      </p:sp>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
        <p:nvSpPr>
          <p:cNvPr id="10" name="Rechteck 9"/>
          <p:cNvSpPr/>
          <p:nvPr/>
        </p:nvSpPr>
        <p:spPr>
          <a:xfrm>
            <a:off x="595004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Aufteilung in Komponenten</a:t>
            </a:r>
            <a:endParaRPr lang="de-DE" sz="1600" dirty="0">
              <a:solidFill>
                <a:srgbClr val="36544F"/>
              </a:solidFill>
              <a:latin typeface="Source Sans Pro Semibold" charset="0"/>
              <a:ea typeface="Source Sans Pro Semibold" charset="0"/>
              <a:cs typeface="Source Sans Pro Semibold" charset="0"/>
            </a:endParaRPr>
          </a:p>
        </p:txBody>
      </p:sp>
      <p:pic>
        <p:nvPicPr>
          <p:cNvPr id="11" name="Bild 10"/>
          <p:cNvPicPr>
            <a:picLocks noChangeAspect="1"/>
          </p:cNvPicPr>
          <p:nvPr/>
        </p:nvPicPr>
        <p:blipFill>
          <a:blip r:embed="rId3"/>
          <a:stretch>
            <a:fillRect/>
          </a:stretch>
        </p:blipFill>
        <p:spPr>
          <a:xfrm>
            <a:off x="377489" y="1727605"/>
            <a:ext cx="8905601" cy="4018207"/>
          </a:xfrm>
          <a:prstGeom prst="rect">
            <a:avLst/>
          </a:prstGeom>
        </p:spPr>
      </p:pic>
      <p:sp>
        <p:nvSpPr>
          <p:cNvPr id="14" name="Rechteck 13"/>
          <p:cNvSpPr/>
          <p:nvPr/>
        </p:nvSpPr>
        <p:spPr>
          <a:xfrm>
            <a:off x="154546" y="3801104"/>
            <a:ext cx="9414457" cy="88316"/>
          </a:xfrm>
          <a:prstGeom prst="rect">
            <a:avLst/>
          </a:prstGeom>
          <a:solidFill>
            <a:schemeClr val="accent2"/>
          </a:solidFill>
          <a:ln w="63500">
            <a:solidFill>
              <a:srgbClr val="D4EBE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2536086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t>
            </a:r>
            <a:r>
              <a:rPr lang="de-DE" dirty="0" err="1" smtClean="0"/>
              <a:t>Rethinking</a:t>
            </a:r>
            <a:r>
              <a:rPr lang="de-DE" dirty="0" smtClean="0"/>
              <a:t> Best Practices"</a:t>
            </a:r>
            <a:endParaRPr lang="de-DE" dirty="0"/>
          </a:p>
        </p:txBody>
      </p:sp>
      <p:pic>
        <p:nvPicPr>
          <p:cNvPr id="4" name="Bild 3"/>
          <p:cNvPicPr>
            <a:picLocks noChangeAspect="1"/>
          </p:cNvPicPr>
          <p:nvPr/>
        </p:nvPicPr>
        <p:blipFill rotWithShape="1">
          <a:blip r:embed="rId3"/>
          <a:srcRect l="63131"/>
          <a:stretch/>
        </p:blipFill>
        <p:spPr>
          <a:xfrm>
            <a:off x="5983488" y="618187"/>
            <a:ext cx="3299602" cy="4353058"/>
          </a:xfrm>
          <a:prstGeom prst="rect">
            <a:avLst/>
          </a:prstGeom>
        </p:spPr>
      </p:pic>
      <p:sp>
        <p:nvSpPr>
          <p:cNvPr id="11" name="Textfeld 10"/>
          <p:cNvSpPr txBox="1"/>
          <p:nvPr/>
        </p:nvSpPr>
        <p:spPr>
          <a:xfrm>
            <a:off x="291026" y="383235"/>
            <a:ext cx="5401436" cy="5693866"/>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bestehen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5401894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einfache </a:t>
            </a:r>
            <a:r>
              <a:rPr lang="de-DE" dirty="0" err="1" smtClean="0"/>
              <a:t>React</a:t>
            </a:r>
            <a:r>
              <a:rPr lang="de-DE" dirty="0" smtClean="0"/>
              <a:t> Komponente</a:t>
            </a:r>
            <a:endParaRPr lang="de-DE" dirty="0"/>
          </a:p>
        </p:txBody>
      </p:sp>
      <p:sp>
        <p:nvSpPr>
          <p:cNvPr id="7" name="Rechteck 6"/>
          <p:cNvSpPr/>
          <p:nvPr/>
        </p:nvSpPr>
        <p:spPr>
          <a:xfrm>
            <a:off x="103155" y="2680725"/>
            <a:ext cx="2442687" cy="369332"/>
          </a:xfrm>
          <a:prstGeom prst="rect">
            <a:avLst/>
          </a:prstGeom>
        </p:spPr>
        <p:txBody>
          <a:bodyPr wrap="square">
            <a:spAutoFit/>
          </a:bodyPr>
          <a:lstStyle/>
          <a:p>
            <a:r>
              <a:rPr lang="de-DE" b="1" dirty="0" smtClean="0">
                <a:solidFill>
                  <a:srgbClr val="025249"/>
                </a:solidFill>
                <a:latin typeface="Source Sans Pro Semibold" charset="0"/>
                <a:ea typeface="Source Sans Pro Semibold" charset="0"/>
                <a:cs typeface="Source Sans Pro Semibold" charset="0"/>
              </a:rPr>
              <a:t>Implementierung</a:t>
            </a:r>
            <a:endParaRPr lang="de-DE" b="1" dirty="0">
              <a:solidFill>
                <a:srgbClr val="025249"/>
              </a:solidFill>
              <a:latin typeface="Source Sans Pro Semibold" charset="0"/>
              <a:ea typeface="Source Sans Pro Semibold" charset="0"/>
              <a:cs typeface="Source Sans Pro Semibold" charset="0"/>
            </a:endParaRP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smtClean="0">
                <a:solidFill>
                  <a:srgbClr val="025249"/>
                </a:solidFill>
                <a:latin typeface="Source Sans Pro Semibold" charset="0"/>
                <a:ea typeface="Source Sans Pro Semibold" charset="0"/>
                <a:cs typeface="Source Sans Pro Semibold" charset="0"/>
              </a:rPr>
              <a:t>"Counter"</a:t>
            </a:r>
            <a:endParaRPr lang="de-DE" b="1" dirty="0">
              <a:solidFill>
                <a:srgbClr val="025249"/>
              </a:solidFill>
              <a:latin typeface="Source Sans Pro Semibold" charset="0"/>
              <a:ea typeface="Source Sans Pro Semibold" charset="0"/>
              <a:cs typeface="Source Sans Pro Semibold" charset="0"/>
            </a:endParaRPr>
          </a:p>
        </p:txBody>
      </p:sp>
      <p:pic>
        <p:nvPicPr>
          <p:cNvPr id="3" name="Bild 2"/>
          <p:cNvPicPr>
            <a:picLocks noChangeAspect="1"/>
          </p:cNvPicPr>
          <p:nvPr/>
        </p:nvPicPr>
        <p:blipFill>
          <a:blip r:embed="rId2"/>
          <a:stretch>
            <a:fillRect/>
          </a:stretch>
        </p:blipFill>
        <p:spPr>
          <a:xfrm>
            <a:off x="2987406" y="1703729"/>
            <a:ext cx="3365692" cy="462241"/>
          </a:xfrm>
          <a:prstGeom prst="rect">
            <a:avLst/>
          </a:prstGeom>
        </p:spPr>
      </p:pic>
      <p:sp>
        <p:nvSpPr>
          <p:cNvPr id="10" name="Rechteck 9"/>
          <p:cNvSpPr/>
          <p:nvPr/>
        </p:nvSpPr>
        <p:spPr>
          <a:xfrm>
            <a:off x="103155" y="5504126"/>
            <a:ext cx="2442687" cy="369332"/>
          </a:xfrm>
          <a:prstGeom prst="rect">
            <a:avLst/>
          </a:prstGeom>
        </p:spPr>
        <p:txBody>
          <a:bodyPr wrap="square">
            <a:spAutoFit/>
          </a:bodyPr>
          <a:lstStyle/>
          <a:p>
            <a:r>
              <a:rPr lang="de-DE" b="1" dirty="0" smtClean="0">
                <a:solidFill>
                  <a:srgbClr val="025249"/>
                </a:solidFill>
                <a:latin typeface="Source Sans Pro Semibold" charset="0"/>
                <a:ea typeface="Source Sans Pro Semibold" charset="0"/>
                <a:cs typeface="Source Sans Pro Semibold" charset="0"/>
              </a:rPr>
              <a:t>Verwendung</a:t>
            </a:r>
            <a:endParaRPr lang="de-DE" b="1" dirty="0">
              <a:solidFill>
                <a:srgbClr val="025249"/>
              </a:solidFill>
              <a:latin typeface="Source Sans Pro Semibold" charset="0"/>
              <a:ea typeface="Source Sans Pro Semibold" charset="0"/>
              <a:cs typeface="Source Sans Pro Semibold" charset="0"/>
            </a:endParaRPr>
          </a:p>
        </p:txBody>
      </p:sp>
      <p:sp>
        <p:nvSpPr>
          <p:cNvPr id="6" name="Rechteck 5"/>
          <p:cNvSpPr/>
          <p:nvPr/>
        </p:nvSpPr>
        <p:spPr>
          <a:xfrm>
            <a:off x="1545280" y="3195802"/>
            <a:ext cx="8045956" cy="1754326"/>
          </a:xfrm>
          <a:prstGeom prst="rect">
            <a:avLst/>
          </a:prstGeom>
        </p:spPr>
        <p:txBody>
          <a:bodyPr wrap="square">
            <a:spAutoFit/>
          </a:bodyPr>
          <a:lstStyle/>
          <a:p>
            <a:r>
              <a:rPr lang="de-DE" dirty="0" err="1" smtClean="0">
                <a:solidFill>
                  <a:srgbClr val="7B1FA2"/>
                </a:solidFill>
                <a:latin typeface="Source Code Pro" charset="0"/>
                <a:ea typeface="Source Code Pro" charset="0"/>
                <a:cs typeface="Source Code Pro" charset="0"/>
              </a:rPr>
              <a:t>function</a:t>
            </a:r>
            <a:r>
              <a:rPr lang="de-DE" dirty="0" smtClean="0">
                <a:solidFill>
                  <a:srgbClr val="1A1A1A"/>
                </a:solidFill>
                <a:latin typeface="Source Code Pro" charset="0"/>
                <a:ea typeface="Source Code Pro" charset="0"/>
                <a:cs typeface="Source Code Pro" charset="0"/>
              </a:rPr>
              <a:t> </a:t>
            </a:r>
            <a:r>
              <a:rPr lang="de-DE" dirty="0">
                <a:solidFill>
                  <a:srgbClr val="3F831E"/>
                </a:solidFill>
                <a:latin typeface="Source Code Pro" charset="0"/>
                <a:ea typeface="Source Code Pro" charset="0"/>
                <a:cs typeface="Source Code Pro" charset="0"/>
              </a:rPr>
              <a:t>Counter</a:t>
            </a:r>
            <a:r>
              <a:rPr lang="de-DE" dirty="0">
                <a:solidFill>
                  <a:srgbClr val="1A1A1A"/>
                </a:solidFill>
                <a:latin typeface="Source Code Pro" charset="0"/>
                <a:ea typeface="Source Code Pro" charset="0"/>
                <a:cs typeface="Source Code Pro" charset="0"/>
              </a:rPr>
              <a:t>({</a:t>
            </a:r>
            <a:r>
              <a:rPr lang="de-DE" dirty="0" err="1">
                <a:solidFill>
                  <a:srgbClr val="398BC9"/>
                </a:solidFill>
                <a:latin typeface="Source Code Pro" charset="0"/>
                <a:ea typeface="Source Code Pro" charset="0"/>
                <a:cs typeface="Source Code Pro" charset="0"/>
              </a:rPr>
              <a:t>filtered</a:t>
            </a:r>
            <a:r>
              <a:rPr lang="de-DE" dirty="0">
                <a:solidFill>
                  <a:srgbClr val="1A1A1A"/>
                </a:solidFill>
                <a:latin typeface="Source Code Pro" charset="0"/>
                <a:ea typeface="Source Code Pro" charset="0"/>
                <a:cs typeface="Source Code Pro" charset="0"/>
              </a:rPr>
              <a:t>, </a:t>
            </a:r>
            <a:r>
              <a:rPr lang="de-DE" dirty="0">
                <a:solidFill>
                  <a:srgbClr val="398BC9"/>
                </a:solidFill>
                <a:latin typeface="Source Code Pro" charset="0"/>
                <a:ea typeface="Source Code Pro" charset="0"/>
                <a:cs typeface="Source Code Pro" charset="0"/>
              </a:rPr>
              <a:t>total</a:t>
            </a:r>
            <a:r>
              <a:rPr lang="de-DE" dirty="0">
                <a:solidFill>
                  <a:srgbClr val="1A1A1A"/>
                </a:solidFill>
                <a:latin typeface="Source Code Pro" charset="0"/>
                <a:ea typeface="Source Code Pro" charset="0"/>
                <a:cs typeface="Source Code Pro" charset="0"/>
              </a:rPr>
              <a:t>}) {</a:t>
            </a:r>
          </a:p>
          <a:p>
            <a:r>
              <a:rPr lang="de-DE" dirty="0" smtClean="0">
                <a:solidFill>
                  <a:srgbClr val="7B1FA2"/>
                </a:solidFill>
                <a:latin typeface="Source Code Pro" charset="0"/>
                <a:ea typeface="Source Code Pro" charset="0"/>
                <a:cs typeface="Source Code Pro" charset="0"/>
              </a:rPr>
              <a:t>  </a:t>
            </a:r>
            <a:r>
              <a:rPr lang="de-DE" dirty="0" err="1" smtClean="0">
                <a:solidFill>
                  <a:srgbClr val="7B1FA2"/>
                </a:solidFill>
                <a:latin typeface="Source Code Pro" charset="0"/>
                <a:ea typeface="Source Code Pro" charset="0"/>
                <a:cs typeface="Source Code Pro" charset="0"/>
              </a:rPr>
              <a:t>return</a:t>
            </a:r>
            <a:r>
              <a:rPr lang="de-DE" dirty="0" smtClean="0">
                <a:solidFill>
                  <a:srgbClr val="1A1A1A"/>
                </a:solidFill>
                <a:latin typeface="Source Code Pro" charset="0"/>
                <a:ea typeface="Source Code Pro" charset="0"/>
                <a:cs typeface="Source Code Pro" charset="0"/>
              </a:rPr>
              <a:t> </a:t>
            </a:r>
            <a:r>
              <a:rPr lang="de-DE" dirty="0" err="1">
                <a:solidFill>
                  <a:srgbClr val="025249"/>
                </a:solidFill>
                <a:latin typeface="Source Code Pro" charset="0"/>
                <a:ea typeface="Source Code Pro" charset="0"/>
                <a:cs typeface="Source Code Pro" charset="0"/>
              </a:rPr>
              <a:t>filtered</a:t>
            </a:r>
            <a:r>
              <a:rPr lang="de-DE" dirty="0">
                <a:solidFill>
                  <a:srgbClr val="025249"/>
                </a:solidFill>
                <a:latin typeface="Source Code Pro" charset="0"/>
                <a:ea typeface="Source Code Pro" charset="0"/>
                <a:cs typeface="Source Code Pro" charset="0"/>
              </a:rPr>
              <a:t> </a:t>
            </a:r>
            <a:r>
              <a:rPr lang="de-DE" dirty="0">
                <a:solidFill>
                  <a:srgbClr val="398BC9"/>
                </a:solidFill>
                <a:latin typeface="Source Code Pro" charset="0"/>
                <a:ea typeface="Source Code Pro" charset="0"/>
                <a:cs typeface="Source Code Pro" charset="0"/>
              </a:rPr>
              <a:t>===</a:t>
            </a:r>
            <a:r>
              <a:rPr lang="de-DE" dirty="0">
                <a:solidFill>
                  <a:srgbClr val="1A1A1A"/>
                </a:solidFill>
                <a:latin typeface="Source Code Pro" charset="0"/>
                <a:ea typeface="Source Code Pro" charset="0"/>
                <a:cs typeface="Source Code Pro" charset="0"/>
              </a:rPr>
              <a:t> </a:t>
            </a:r>
            <a:r>
              <a:rPr lang="de-DE" dirty="0">
                <a:solidFill>
                  <a:srgbClr val="025249"/>
                </a:solidFill>
                <a:latin typeface="Source Code Pro" charset="0"/>
                <a:ea typeface="Source Code Pro" charset="0"/>
                <a:cs typeface="Source Code Pro" charset="0"/>
              </a:rPr>
              <a:t>total </a:t>
            </a:r>
            <a:r>
              <a:rPr lang="de-DE" dirty="0">
                <a:solidFill>
                  <a:srgbClr val="398BC9"/>
                </a:solidFill>
                <a:latin typeface="Source Code Pro" charset="0"/>
                <a:ea typeface="Source Code Pro" charset="0"/>
                <a:cs typeface="Source Code Pro" charset="0"/>
              </a:rPr>
              <a:t>?</a:t>
            </a:r>
            <a:endParaRPr lang="de-DE" dirty="0">
              <a:solidFill>
                <a:srgbClr val="1A1A1A"/>
              </a:solidFill>
              <a:latin typeface="Source Code Pro" charset="0"/>
              <a:ea typeface="Source Code Pro" charset="0"/>
              <a:cs typeface="Source Code Pro" charset="0"/>
            </a:endParaRPr>
          </a:p>
          <a:p>
            <a:r>
              <a:rPr lang="de-DE" dirty="0">
                <a:solidFill>
                  <a:srgbClr val="1A1A1A"/>
                </a:solidFill>
                <a:latin typeface="Source Code Pro" charset="0"/>
                <a:ea typeface="Source Code Pro" charset="0"/>
                <a:cs typeface="Source Code Pro" charset="0"/>
              </a:rPr>
              <a:t>  </a:t>
            </a:r>
            <a:r>
              <a:rPr lang="de-DE" dirty="0" smtClean="0">
                <a:solidFill>
                  <a:srgbClr val="1A1A1A"/>
                </a:solidFill>
                <a:latin typeface="Source Code Pro" charset="0"/>
                <a:ea typeface="Source Code Pro" charset="0"/>
                <a:cs typeface="Source Code Pro" charset="0"/>
              </a:rPr>
              <a:t>  </a:t>
            </a:r>
            <a:r>
              <a:rPr lang="de-DE" dirty="0" smtClean="0">
                <a:solidFill>
                  <a:srgbClr val="398BC9"/>
                </a:solidFill>
                <a:latin typeface="Source Code Pro" charset="0"/>
                <a:ea typeface="Source Code Pro" charset="0"/>
                <a:cs typeface="Source Code Pro" charset="0"/>
              </a:rPr>
              <a:t>&lt;</a:t>
            </a:r>
            <a:r>
              <a:rPr lang="de-DE" dirty="0">
                <a:solidFill>
                  <a:srgbClr val="398BC9"/>
                </a:solidFill>
                <a:latin typeface="Source Code Pro" charset="0"/>
                <a:ea typeface="Source Code Pro" charset="0"/>
                <a:cs typeface="Source Code Pro" charset="0"/>
              </a:rPr>
              <a:t>div&gt;</a:t>
            </a:r>
            <a:r>
              <a:rPr lang="de-DE" dirty="0" err="1">
                <a:solidFill>
                  <a:srgbClr val="025249"/>
                </a:solidFill>
                <a:latin typeface="Source Code Pro" charset="0"/>
                <a:ea typeface="Source Code Pro" charset="0"/>
                <a:cs typeface="Source Code Pro" charset="0"/>
              </a:rPr>
              <a:t>Showing</a:t>
            </a:r>
            <a:r>
              <a:rPr lang="de-DE" dirty="0">
                <a:solidFill>
                  <a:srgbClr val="025249"/>
                </a:solidFill>
                <a:latin typeface="Source Code Pro" charset="0"/>
                <a:ea typeface="Source Code Pro" charset="0"/>
                <a:cs typeface="Source Code Pro" charset="0"/>
              </a:rPr>
              <a:t> all {total} </a:t>
            </a:r>
            <a:r>
              <a:rPr lang="de-DE" dirty="0" err="1">
                <a:solidFill>
                  <a:srgbClr val="025249"/>
                </a:solidFill>
                <a:latin typeface="Source Code Pro" charset="0"/>
                <a:ea typeface="Source Code Pro" charset="0"/>
                <a:cs typeface="Source Code Pro" charset="0"/>
              </a:rPr>
              <a:t>Greetings</a:t>
            </a:r>
            <a:r>
              <a:rPr lang="de-DE" dirty="0">
                <a:solidFill>
                  <a:srgbClr val="398BC9"/>
                </a:solidFill>
                <a:latin typeface="Source Code Pro" charset="0"/>
                <a:ea typeface="Source Code Pro" charset="0"/>
                <a:cs typeface="Source Code Pro" charset="0"/>
              </a:rPr>
              <a:t>&lt;/div&gt;</a:t>
            </a:r>
            <a:endParaRPr lang="de-DE" dirty="0">
              <a:solidFill>
                <a:srgbClr val="1A1A1A"/>
              </a:solidFill>
              <a:latin typeface="Source Code Pro" charset="0"/>
              <a:ea typeface="Source Code Pro" charset="0"/>
              <a:cs typeface="Source Code Pro" charset="0"/>
            </a:endParaRPr>
          </a:p>
          <a:p>
            <a:r>
              <a:rPr lang="de-DE" dirty="0">
                <a:solidFill>
                  <a:srgbClr val="1A1A1A"/>
                </a:solidFill>
                <a:latin typeface="Source Code Pro" charset="0"/>
                <a:ea typeface="Source Code Pro" charset="0"/>
                <a:cs typeface="Source Code Pro" charset="0"/>
              </a:rPr>
              <a:t>  </a:t>
            </a:r>
            <a:r>
              <a:rPr lang="de-DE" dirty="0" smtClean="0">
                <a:solidFill>
                  <a:srgbClr val="398BC9"/>
                </a:solidFill>
                <a:latin typeface="Source Code Pro" charset="0"/>
                <a:ea typeface="Source Code Pro" charset="0"/>
                <a:cs typeface="Source Code Pro" charset="0"/>
              </a:rPr>
              <a:t>:</a:t>
            </a:r>
            <a:endParaRPr lang="de-DE" dirty="0">
              <a:solidFill>
                <a:srgbClr val="1A1A1A"/>
              </a:solidFill>
              <a:latin typeface="Source Code Pro" charset="0"/>
              <a:ea typeface="Source Code Pro" charset="0"/>
              <a:cs typeface="Source Code Pro" charset="0"/>
            </a:endParaRPr>
          </a:p>
          <a:p>
            <a:r>
              <a:rPr lang="de-DE" dirty="0">
                <a:solidFill>
                  <a:srgbClr val="1A1A1A"/>
                </a:solidFill>
                <a:latin typeface="Source Code Pro" charset="0"/>
                <a:ea typeface="Source Code Pro" charset="0"/>
                <a:cs typeface="Source Code Pro" charset="0"/>
              </a:rPr>
              <a:t>  </a:t>
            </a:r>
            <a:r>
              <a:rPr lang="de-DE" dirty="0" smtClean="0">
                <a:solidFill>
                  <a:srgbClr val="1A1A1A"/>
                </a:solidFill>
                <a:latin typeface="Source Code Pro" charset="0"/>
                <a:ea typeface="Source Code Pro" charset="0"/>
                <a:cs typeface="Source Code Pro" charset="0"/>
              </a:rPr>
              <a:t>  </a:t>
            </a:r>
            <a:r>
              <a:rPr lang="de-DE" dirty="0" smtClean="0">
                <a:solidFill>
                  <a:srgbClr val="398BC9"/>
                </a:solidFill>
                <a:latin typeface="Source Code Pro" charset="0"/>
                <a:ea typeface="Source Code Pro" charset="0"/>
                <a:cs typeface="Source Code Pro" charset="0"/>
              </a:rPr>
              <a:t>&lt;</a:t>
            </a:r>
            <a:r>
              <a:rPr lang="de-DE" dirty="0">
                <a:solidFill>
                  <a:srgbClr val="398BC9"/>
                </a:solidFill>
                <a:latin typeface="Source Code Pro" charset="0"/>
                <a:ea typeface="Source Code Pro" charset="0"/>
                <a:cs typeface="Source Code Pro" charset="0"/>
              </a:rPr>
              <a:t>div&gt;</a:t>
            </a:r>
            <a:r>
              <a:rPr lang="de-DE" dirty="0" err="1">
                <a:solidFill>
                  <a:srgbClr val="025249"/>
                </a:solidFill>
                <a:latin typeface="Source Code Pro" charset="0"/>
                <a:ea typeface="Source Code Pro" charset="0"/>
                <a:cs typeface="Source Code Pro" charset="0"/>
              </a:rPr>
              <a:t>Showing</a:t>
            </a:r>
            <a:r>
              <a:rPr lang="de-DE" dirty="0">
                <a:solidFill>
                  <a:srgbClr val="025249"/>
                </a:solidFill>
                <a:latin typeface="Source Code Pro" charset="0"/>
                <a:ea typeface="Source Code Pro" charset="0"/>
                <a:cs typeface="Source Code Pro" charset="0"/>
              </a:rPr>
              <a:t> {</a:t>
            </a:r>
            <a:r>
              <a:rPr lang="de-DE" dirty="0" err="1">
                <a:solidFill>
                  <a:srgbClr val="025249"/>
                </a:solidFill>
                <a:latin typeface="Source Code Pro" charset="0"/>
                <a:ea typeface="Source Code Pro" charset="0"/>
                <a:cs typeface="Source Code Pro" charset="0"/>
              </a:rPr>
              <a:t>filtered</a:t>
            </a:r>
            <a:r>
              <a:rPr lang="de-DE" dirty="0">
                <a:solidFill>
                  <a:srgbClr val="025249"/>
                </a:solidFill>
                <a:latin typeface="Source Code Pro" charset="0"/>
                <a:ea typeface="Source Code Pro" charset="0"/>
                <a:cs typeface="Source Code Pro" charset="0"/>
              </a:rPr>
              <a:t>} </a:t>
            </a:r>
            <a:r>
              <a:rPr lang="de-DE" dirty="0" err="1">
                <a:solidFill>
                  <a:srgbClr val="025249"/>
                </a:solidFill>
                <a:latin typeface="Source Code Pro" charset="0"/>
                <a:ea typeface="Source Code Pro" charset="0"/>
                <a:cs typeface="Source Code Pro" charset="0"/>
              </a:rPr>
              <a:t>of</a:t>
            </a:r>
            <a:r>
              <a:rPr lang="de-DE" dirty="0">
                <a:solidFill>
                  <a:srgbClr val="025249"/>
                </a:solidFill>
                <a:latin typeface="Source Code Pro" charset="0"/>
                <a:ea typeface="Source Code Pro" charset="0"/>
                <a:cs typeface="Source Code Pro" charset="0"/>
              </a:rPr>
              <a:t> {total} </a:t>
            </a:r>
            <a:r>
              <a:rPr lang="de-DE" dirty="0" err="1">
                <a:solidFill>
                  <a:srgbClr val="025249"/>
                </a:solidFill>
                <a:latin typeface="Source Code Pro" charset="0"/>
                <a:ea typeface="Source Code Pro" charset="0"/>
                <a:cs typeface="Source Code Pro" charset="0"/>
              </a:rPr>
              <a:t>Greetings</a:t>
            </a:r>
            <a:r>
              <a:rPr lang="de-DE" dirty="0">
                <a:solidFill>
                  <a:srgbClr val="398BC9"/>
                </a:solidFill>
                <a:latin typeface="Source Code Pro" charset="0"/>
                <a:ea typeface="Source Code Pro" charset="0"/>
                <a:cs typeface="Source Code Pro" charset="0"/>
              </a:rPr>
              <a:t>&lt;/div&gt;</a:t>
            </a:r>
            <a:endParaRPr lang="de-DE" dirty="0">
              <a:solidFill>
                <a:srgbClr val="1A1A1A"/>
              </a:solidFill>
              <a:latin typeface="Source Code Pro" charset="0"/>
              <a:ea typeface="Source Code Pro" charset="0"/>
              <a:cs typeface="Source Code Pro" charset="0"/>
            </a:endParaRPr>
          </a:p>
          <a:p>
            <a:r>
              <a:rPr lang="de-DE" dirty="0" smtClean="0">
                <a:solidFill>
                  <a:srgbClr val="1A1A1A"/>
                </a:solidFill>
                <a:latin typeface="Source Code Pro" charset="0"/>
                <a:ea typeface="Source Code Pro" charset="0"/>
                <a:cs typeface="Source Code Pro" charset="0"/>
              </a:rPr>
              <a:t>}</a:t>
            </a:r>
            <a:endParaRPr lang="de-DE" b="0" dirty="0">
              <a:solidFill>
                <a:srgbClr val="1A1A1A"/>
              </a:solidFill>
              <a:effectLst/>
              <a:latin typeface="Source Code Pro" charset="0"/>
              <a:ea typeface="Source Code Pro" charset="0"/>
              <a:cs typeface="Source Code Pro" charset="0"/>
            </a:endParaRPr>
          </a:p>
        </p:txBody>
      </p:sp>
      <p:sp>
        <p:nvSpPr>
          <p:cNvPr id="11" name="Rechteck 10"/>
          <p:cNvSpPr/>
          <p:nvPr/>
        </p:nvSpPr>
        <p:spPr>
          <a:xfrm>
            <a:off x="1545279" y="6057505"/>
            <a:ext cx="6014619" cy="369332"/>
          </a:xfrm>
          <a:prstGeom prst="rect">
            <a:avLst/>
          </a:prstGeom>
        </p:spPr>
        <p:txBody>
          <a:bodyPr wrap="square">
            <a:spAutoFit/>
          </a:bodyPr>
          <a:lstStyle/>
          <a:p>
            <a:r>
              <a:rPr lang="de-DE" dirty="0">
                <a:solidFill>
                  <a:srgbClr val="398BC9"/>
                </a:solidFill>
                <a:latin typeface="Source Code Pro" charset="0"/>
                <a:ea typeface="Source Code Pro" charset="0"/>
                <a:cs typeface="Source Code Pro" charset="0"/>
              </a:rPr>
              <a:t>&lt;</a:t>
            </a:r>
            <a:r>
              <a:rPr lang="de-DE" dirty="0">
                <a:solidFill>
                  <a:srgbClr val="4E94CE"/>
                </a:solidFill>
                <a:latin typeface="Source Code Pro" charset="0"/>
                <a:ea typeface="Source Code Pro" charset="0"/>
                <a:cs typeface="Source Code Pro" charset="0"/>
              </a:rPr>
              <a:t>Counter</a:t>
            </a:r>
            <a:r>
              <a:rPr lang="de-DE" dirty="0">
                <a:solidFill>
                  <a:srgbClr val="1A1A1A"/>
                </a:solidFill>
                <a:latin typeface="Source Code Pro" charset="0"/>
                <a:ea typeface="Source Code Pro" charset="0"/>
                <a:cs typeface="Source Code Pro" charset="0"/>
              </a:rPr>
              <a:t> </a:t>
            </a:r>
            <a:r>
              <a:rPr lang="de-DE" dirty="0" err="1">
                <a:solidFill>
                  <a:srgbClr val="AF33A6"/>
                </a:solidFill>
                <a:latin typeface="Source Code Pro" charset="0"/>
                <a:ea typeface="Source Code Pro" charset="0"/>
                <a:cs typeface="Source Code Pro" charset="0"/>
              </a:rPr>
              <a:t>filtered</a:t>
            </a:r>
            <a:r>
              <a:rPr lang="de-DE" dirty="0">
                <a:solidFill>
                  <a:srgbClr val="398BC9"/>
                </a:solidFill>
                <a:latin typeface="Source Code Pro" charset="0"/>
                <a:ea typeface="Source Code Pro" charset="0"/>
                <a:cs typeface="Source Code Pro" charset="0"/>
              </a:rPr>
              <a:t>=</a:t>
            </a:r>
            <a:r>
              <a:rPr lang="de-DE" dirty="0">
                <a:solidFill>
                  <a:srgbClr val="1A1A1A"/>
                </a:solidFill>
                <a:latin typeface="Source Code Pro" charset="0"/>
                <a:ea typeface="Source Code Pro" charset="0"/>
                <a:cs typeface="Source Code Pro" charset="0"/>
              </a:rPr>
              <a:t>{</a:t>
            </a:r>
            <a:r>
              <a:rPr lang="de-DE" dirty="0">
                <a:solidFill>
                  <a:srgbClr val="398BC9"/>
                </a:solidFill>
                <a:latin typeface="Source Code Pro" charset="0"/>
                <a:ea typeface="Source Code Pro" charset="0"/>
                <a:cs typeface="Source Code Pro" charset="0"/>
              </a:rPr>
              <a:t>3</a:t>
            </a:r>
            <a:r>
              <a:rPr lang="de-DE" dirty="0">
                <a:solidFill>
                  <a:srgbClr val="1A1A1A"/>
                </a:solidFill>
                <a:latin typeface="Source Code Pro" charset="0"/>
                <a:ea typeface="Source Code Pro" charset="0"/>
                <a:cs typeface="Source Code Pro" charset="0"/>
              </a:rPr>
              <a:t>} </a:t>
            </a:r>
            <a:r>
              <a:rPr lang="de-DE" dirty="0">
                <a:solidFill>
                  <a:srgbClr val="AF33A6"/>
                </a:solidFill>
                <a:latin typeface="Source Code Pro" charset="0"/>
                <a:ea typeface="Source Code Pro" charset="0"/>
                <a:cs typeface="Source Code Pro" charset="0"/>
              </a:rPr>
              <a:t>total</a:t>
            </a:r>
            <a:r>
              <a:rPr lang="de-DE" dirty="0">
                <a:solidFill>
                  <a:srgbClr val="398BC9"/>
                </a:solidFill>
                <a:latin typeface="Source Code Pro" charset="0"/>
                <a:ea typeface="Source Code Pro" charset="0"/>
                <a:cs typeface="Source Code Pro" charset="0"/>
              </a:rPr>
              <a:t>=</a:t>
            </a:r>
            <a:r>
              <a:rPr lang="de-DE" dirty="0">
                <a:solidFill>
                  <a:srgbClr val="1A1A1A"/>
                </a:solidFill>
                <a:latin typeface="Source Code Pro" charset="0"/>
                <a:ea typeface="Source Code Pro" charset="0"/>
                <a:cs typeface="Source Code Pro" charset="0"/>
              </a:rPr>
              <a:t>{</a:t>
            </a:r>
            <a:r>
              <a:rPr lang="de-DE" dirty="0">
                <a:solidFill>
                  <a:srgbClr val="398BC9"/>
                </a:solidFill>
                <a:latin typeface="Source Code Pro" charset="0"/>
                <a:ea typeface="Source Code Pro" charset="0"/>
                <a:cs typeface="Source Code Pro" charset="0"/>
              </a:rPr>
              <a:t>11</a:t>
            </a:r>
            <a:r>
              <a:rPr lang="de-DE" dirty="0">
                <a:solidFill>
                  <a:srgbClr val="1A1A1A"/>
                </a:solidFill>
                <a:latin typeface="Source Code Pro" charset="0"/>
                <a:ea typeface="Source Code Pro" charset="0"/>
                <a:cs typeface="Source Code Pro" charset="0"/>
              </a:rPr>
              <a:t>} </a:t>
            </a:r>
            <a:r>
              <a:rPr lang="de-DE" dirty="0" smtClean="0">
                <a:solidFill>
                  <a:srgbClr val="398BC9"/>
                </a:solidFill>
                <a:latin typeface="Source Code Pro" charset="0"/>
                <a:ea typeface="Source Code Pro" charset="0"/>
                <a:cs typeface="Source Code Pro" charset="0"/>
              </a:rPr>
              <a:t>/&gt;</a:t>
            </a:r>
            <a:endParaRPr lang="de-DE" b="0" dirty="0">
              <a:solidFill>
                <a:srgbClr val="1A1A1A"/>
              </a:solidFill>
              <a:effectLst/>
              <a:latin typeface="Source Code Pro" charset="0"/>
              <a:ea typeface="Source Code Pro" charset="0"/>
              <a:cs typeface="Source Code Pro"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Applikationen werden aggregiert</a:t>
            </a:r>
            <a:endParaRPr lang="de-DE" dirty="0"/>
          </a:p>
        </p:txBody>
      </p:sp>
      <p:sp>
        <p:nvSpPr>
          <p:cNvPr id="4" name="Rechteck 3"/>
          <p:cNvSpPr/>
          <p:nvPr/>
        </p:nvSpPr>
        <p:spPr>
          <a:xfrm>
            <a:off x="2163651" y="1230825"/>
            <a:ext cx="6465194" cy="5078313"/>
          </a:xfrm>
          <a:prstGeom prst="rect">
            <a:avLst/>
          </a:prstGeom>
        </p:spPr>
        <p:txBody>
          <a:bodyPr wrap="square">
            <a:spAutoFit/>
          </a:bodyPr>
          <a:lstStyle/>
          <a:p>
            <a:r>
              <a:rPr lang="de-DE" dirty="0" err="1">
                <a:solidFill>
                  <a:srgbClr val="7B1FA2"/>
                </a:solidFill>
                <a:latin typeface="Source Code Pro" charset="0"/>
                <a:ea typeface="Source Code Pro" charset="0"/>
                <a:cs typeface="Source Code Pro" charset="0"/>
              </a:rPr>
              <a:t>import</a:t>
            </a:r>
            <a:r>
              <a:rPr lang="de-DE" dirty="0">
                <a:solidFill>
                  <a:srgbClr val="1A1A1A"/>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Counter</a:t>
            </a:r>
            <a:r>
              <a:rPr lang="de-DE" dirty="0">
                <a:solidFill>
                  <a:srgbClr val="1A1A1A"/>
                </a:solidFill>
                <a:latin typeface="Source Code Pro" charset="0"/>
                <a:ea typeface="Source Code Pro" charset="0"/>
                <a:cs typeface="Source Code Pro" charset="0"/>
              </a:rPr>
              <a:t> </a:t>
            </a:r>
            <a:r>
              <a:rPr lang="de-DE" dirty="0" err="1">
                <a:solidFill>
                  <a:srgbClr val="7B1FA2"/>
                </a:solidFill>
                <a:latin typeface="Source Code Pro" charset="0"/>
                <a:ea typeface="Source Code Pro" charset="0"/>
                <a:cs typeface="Source Code Pro" charset="0"/>
              </a:rPr>
              <a:t>from</a:t>
            </a:r>
            <a:r>
              <a:rPr lang="de-DE" dirty="0">
                <a:solidFill>
                  <a:srgbClr val="1A1A1A"/>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'./Counter'</a:t>
            </a:r>
            <a:r>
              <a:rPr lang="de-DE" dirty="0">
                <a:solidFill>
                  <a:srgbClr val="1A1A1A"/>
                </a:solidFill>
                <a:latin typeface="Source Code Pro" charset="0"/>
                <a:ea typeface="Source Code Pro" charset="0"/>
                <a:cs typeface="Source Code Pro" charset="0"/>
              </a:rPr>
              <a:t>;</a:t>
            </a:r>
          </a:p>
          <a:p>
            <a:r>
              <a:rPr lang="de-DE" dirty="0" err="1" smtClean="0">
                <a:solidFill>
                  <a:srgbClr val="7B1FA2"/>
                </a:solidFill>
                <a:latin typeface="Source Code Pro" charset="0"/>
                <a:ea typeface="Source Code Pro" charset="0"/>
                <a:cs typeface="Source Code Pro" charset="0"/>
              </a:rPr>
              <a:t>import</a:t>
            </a:r>
            <a:r>
              <a:rPr lang="de-DE" dirty="0" smtClean="0">
                <a:solidFill>
                  <a:srgbClr val="1A1A1A"/>
                </a:solidFill>
                <a:latin typeface="Source Code Pro" charset="0"/>
                <a:ea typeface="Source Code Pro" charset="0"/>
                <a:cs typeface="Source Code Pro" charset="0"/>
              </a:rPr>
              <a:t> </a:t>
            </a:r>
            <a:r>
              <a:rPr lang="de-DE" dirty="0" err="1">
                <a:solidFill>
                  <a:srgbClr val="BD7111"/>
                </a:solidFill>
                <a:latin typeface="Source Code Pro" charset="0"/>
                <a:ea typeface="Source Code Pro" charset="0"/>
                <a:cs typeface="Source Code Pro" charset="0"/>
              </a:rPr>
              <a:t>Greeting</a:t>
            </a:r>
            <a:r>
              <a:rPr lang="de-DE" dirty="0">
                <a:solidFill>
                  <a:srgbClr val="1A1A1A"/>
                </a:solidFill>
                <a:latin typeface="Source Code Pro" charset="0"/>
                <a:ea typeface="Source Code Pro" charset="0"/>
                <a:cs typeface="Source Code Pro" charset="0"/>
              </a:rPr>
              <a:t> </a:t>
            </a:r>
            <a:r>
              <a:rPr lang="de-DE" dirty="0" err="1">
                <a:solidFill>
                  <a:srgbClr val="7B1FA2"/>
                </a:solidFill>
                <a:latin typeface="Source Code Pro" charset="0"/>
                <a:ea typeface="Source Code Pro" charset="0"/>
                <a:cs typeface="Source Code Pro" charset="0"/>
              </a:rPr>
              <a:t>from</a:t>
            </a:r>
            <a:r>
              <a:rPr lang="de-DE" dirty="0">
                <a:solidFill>
                  <a:srgbClr val="1A1A1A"/>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a:t>
            </a:r>
            <a:r>
              <a:rPr lang="de-DE" dirty="0" err="1">
                <a:solidFill>
                  <a:srgbClr val="BD7111"/>
                </a:solidFill>
                <a:latin typeface="Source Code Pro" charset="0"/>
                <a:ea typeface="Source Code Pro" charset="0"/>
                <a:cs typeface="Source Code Pro" charset="0"/>
              </a:rPr>
              <a:t>Greeting</a:t>
            </a:r>
            <a:r>
              <a:rPr lang="de-DE" dirty="0">
                <a:solidFill>
                  <a:srgbClr val="BD7111"/>
                </a:solidFill>
                <a:latin typeface="Source Code Pro" charset="0"/>
                <a:ea typeface="Source Code Pro" charset="0"/>
                <a:cs typeface="Source Code Pro" charset="0"/>
              </a:rPr>
              <a:t>'</a:t>
            </a:r>
            <a:r>
              <a:rPr lang="de-DE" dirty="0">
                <a:solidFill>
                  <a:srgbClr val="1A1A1A"/>
                </a:solidFill>
                <a:latin typeface="Source Code Pro" charset="0"/>
                <a:ea typeface="Source Code Pro" charset="0"/>
                <a:cs typeface="Source Code Pro" charset="0"/>
              </a:rPr>
              <a:t>;</a:t>
            </a:r>
          </a:p>
          <a:p>
            <a:r>
              <a:rPr lang="de-DE" dirty="0" err="1" smtClean="0">
                <a:solidFill>
                  <a:srgbClr val="7B1FA2"/>
                </a:solidFill>
                <a:latin typeface="Source Code Pro" charset="0"/>
                <a:ea typeface="Source Code Pro" charset="0"/>
                <a:cs typeface="Source Code Pro" charset="0"/>
              </a:rPr>
              <a:t>import</a:t>
            </a:r>
            <a:r>
              <a:rPr lang="de-DE" dirty="0" smtClean="0">
                <a:solidFill>
                  <a:srgbClr val="1A1A1A"/>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Chart</a:t>
            </a:r>
            <a:r>
              <a:rPr lang="de-DE" dirty="0">
                <a:solidFill>
                  <a:srgbClr val="1A1A1A"/>
                </a:solidFill>
                <a:latin typeface="Source Code Pro" charset="0"/>
                <a:ea typeface="Source Code Pro" charset="0"/>
                <a:cs typeface="Source Code Pro" charset="0"/>
              </a:rPr>
              <a:t> </a:t>
            </a:r>
            <a:r>
              <a:rPr lang="de-DE" dirty="0" err="1">
                <a:solidFill>
                  <a:srgbClr val="7B1FA2"/>
                </a:solidFill>
                <a:latin typeface="Source Code Pro" charset="0"/>
                <a:ea typeface="Source Code Pro" charset="0"/>
                <a:cs typeface="Source Code Pro" charset="0"/>
              </a:rPr>
              <a:t>from</a:t>
            </a:r>
            <a:r>
              <a:rPr lang="de-DE" dirty="0">
                <a:solidFill>
                  <a:srgbClr val="1A1A1A"/>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'./Chart'</a:t>
            </a:r>
            <a:r>
              <a:rPr lang="de-DE" dirty="0">
                <a:solidFill>
                  <a:srgbClr val="1A1A1A"/>
                </a:solidFill>
                <a:latin typeface="Source Code Pro" charset="0"/>
                <a:ea typeface="Source Code Pro" charset="0"/>
                <a:cs typeface="Source Code Pro" charset="0"/>
              </a:rPr>
              <a:t>;</a:t>
            </a:r>
          </a:p>
          <a:p>
            <a:r>
              <a:rPr lang="de-DE" dirty="0">
                <a:solidFill>
                  <a:srgbClr val="1A1A1A"/>
                </a:solidFill>
                <a:latin typeface="Source Code Pro" charset="0"/>
                <a:ea typeface="Source Code Pro" charset="0"/>
                <a:cs typeface="Source Code Pro" charset="0"/>
              </a:rPr>
              <a:t/>
            </a:r>
            <a:br>
              <a:rPr lang="de-DE" dirty="0">
                <a:solidFill>
                  <a:srgbClr val="1A1A1A"/>
                </a:solidFill>
                <a:latin typeface="Source Code Pro" charset="0"/>
                <a:ea typeface="Source Code Pro" charset="0"/>
                <a:cs typeface="Source Code Pro" charset="0"/>
              </a:rPr>
            </a:br>
            <a:r>
              <a:rPr lang="de-DE" dirty="0" err="1" smtClean="0">
                <a:solidFill>
                  <a:srgbClr val="7B1FA2"/>
                </a:solidFill>
                <a:latin typeface="Source Code Pro" charset="0"/>
                <a:ea typeface="Source Code Pro" charset="0"/>
                <a:cs typeface="Source Code Pro" charset="0"/>
              </a:rPr>
              <a:t>function</a:t>
            </a:r>
            <a:r>
              <a:rPr lang="de-DE" dirty="0" smtClean="0">
                <a:solidFill>
                  <a:srgbClr val="7B1FA2"/>
                </a:solidFill>
                <a:latin typeface="Source Code Pro" charset="0"/>
                <a:ea typeface="Source Code Pro" charset="0"/>
                <a:cs typeface="Source Code Pro" charset="0"/>
              </a:rPr>
              <a:t> </a:t>
            </a:r>
            <a:r>
              <a:rPr lang="de-DE" dirty="0" smtClean="0">
                <a:solidFill>
                  <a:srgbClr val="3F831E"/>
                </a:solidFill>
                <a:latin typeface="Source Code Pro" charset="0"/>
                <a:ea typeface="Source Code Pro" charset="0"/>
                <a:cs typeface="Source Code Pro" charset="0"/>
              </a:rPr>
              <a:t>Layout</a:t>
            </a:r>
            <a:r>
              <a:rPr lang="de-DE" dirty="0" smtClean="0">
                <a:solidFill>
                  <a:srgbClr val="1A1A1A"/>
                </a:solidFill>
                <a:latin typeface="Source Code Pro" charset="0"/>
                <a:ea typeface="Source Code Pro" charset="0"/>
                <a:cs typeface="Source Code Pro" charset="0"/>
              </a:rPr>
              <a:t>() {</a:t>
            </a:r>
            <a:endParaRPr lang="de-DE" dirty="0">
              <a:solidFill>
                <a:srgbClr val="1A1A1A"/>
              </a:solidFill>
              <a:latin typeface="Source Code Pro" charset="0"/>
              <a:ea typeface="Source Code Pro" charset="0"/>
              <a:cs typeface="Source Code Pro" charset="0"/>
            </a:endParaRPr>
          </a:p>
          <a:p>
            <a:r>
              <a:rPr lang="de-DE" dirty="0" smtClean="0">
                <a:solidFill>
                  <a:srgbClr val="398BC9"/>
                </a:solidFill>
                <a:latin typeface="Source Code Pro" charset="0"/>
                <a:ea typeface="Source Code Pro" charset="0"/>
                <a:cs typeface="Source Code Pro" charset="0"/>
              </a:rPr>
              <a:t>  </a:t>
            </a:r>
            <a:r>
              <a:rPr lang="de-DE" dirty="0" err="1" smtClean="0">
                <a:solidFill>
                  <a:srgbClr val="398BC9"/>
                </a:solidFill>
                <a:latin typeface="Source Code Pro" charset="0"/>
                <a:ea typeface="Source Code Pro" charset="0"/>
                <a:cs typeface="Source Code Pro" charset="0"/>
              </a:rPr>
              <a:t>return</a:t>
            </a:r>
            <a:r>
              <a:rPr lang="de-DE" dirty="0" smtClean="0">
                <a:solidFill>
                  <a:srgbClr val="398BC9"/>
                </a:solidFill>
                <a:latin typeface="Source Code Pro" charset="0"/>
                <a:ea typeface="Source Code Pro" charset="0"/>
                <a:cs typeface="Source Code Pro" charset="0"/>
              </a:rPr>
              <a:t> 	</a:t>
            </a:r>
          </a:p>
          <a:p>
            <a:r>
              <a:rPr lang="de-DE" dirty="0" smtClean="0">
                <a:solidFill>
                  <a:srgbClr val="398BC9"/>
                </a:solidFill>
                <a:latin typeface="Source Code Pro" charset="0"/>
                <a:ea typeface="Source Code Pro" charset="0"/>
                <a:cs typeface="Source Code Pro" charset="0"/>
              </a:rPr>
              <a:t>    &lt;</a:t>
            </a:r>
            <a:r>
              <a:rPr lang="de-DE" dirty="0">
                <a:solidFill>
                  <a:srgbClr val="398BC9"/>
                </a:solidFill>
                <a:latin typeface="Source Code Pro" charset="0"/>
                <a:ea typeface="Source Code Pro" charset="0"/>
                <a:cs typeface="Source Code Pro" charset="0"/>
              </a:rPr>
              <a:t>div</a:t>
            </a:r>
            <a:r>
              <a:rPr lang="de-DE" dirty="0" smtClean="0">
                <a:solidFill>
                  <a:srgbClr val="1A1A1A"/>
                </a:solidFill>
                <a:latin typeface="Source Code Pro" charset="0"/>
                <a:ea typeface="Source Code Pro" charset="0"/>
                <a:cs typeface="Source Code Pro" charset="0"/>
              </a:rPr>
              <a:t> </a:t>
            </a:r>
            <a:r>
              <a:rPr lang="de-DE" dirty="0" err="1">
                <a:solidFill>
                  <a:srgbClr val="398BC9"/>
                </a:solidFill>
                <a:latin typeface="Source Code Pro" charset="0"/>
                <a:ea typeface="Source Code Pro" charset="0"/>
                <a:cs typeface="Source Code Pro" charset="0"/>
              </a:rPr>
              <a:t>className</a:t>
            </a:r>
            <a:r>
              <a:rPr lang="de-DE" dirty="0">
                <a:solidFill>
                  <a:srgbClr val="398BC9"/>
                </a:solidFill>
                <a:latin typeface="Source Code Pro" charset="0"/>
                <a:ea typeface="Source Code Pro" charset="0"/>
                <a:cs typeface="Source Code Pro" charset="0"/>
              </a:rPr>
              <a:t>="Main"&gt;</a:t>
            </a:r>
          </a:p>
          <a:p>
            <a:r>
              <a:rPr lang="de-DE" dirty="0">
                <a:solidFill>
                  <a:srgbClr val="398BC9"/>
                </a:solidFill>
                <a:latin typeface="Source Code Pro" charset="0"/>
                <a:ea typeface="Source Code Pro" charset="0"/>
                <a:cs typeface="Source Code Pro" charset="0"/>
              </a:rPr>
              <a:t>      &lt;div </a:t>
            </a:r>
            <a:r>
              <a:rPr lang="de-DE" dirty="0" err="1">
                <a:solidFill>
                  <a:srgbClr val="398BC9"/>
                </a:solidFill>
                <a:latin typeface="Source Code Pro" charset="0"/>
                <a:ea typeface="Source Code Pro" charset="0"/>
                <a:cs typeface="Source Code Pro" charset="0"/>
              </a:rPr>
              <a:t>className</a:t>
            </a:r>
            <a:r>
              <a:rPr lang="de-DE" dirty="0">
                <a:solidFill>
                  <a:srgbClr val="398BC9"/>
                </a:solidFill>
                <a:latin typeface="Source Code Pro" charset="0"/>
                <a:ea typeface="Source Code Pro" charset="0"/>
                <a:cs typeface="Source Code Pro" charset="0"/>
              </a:rPr>
              <a:t>="Title"&gt;</a:t>
            </a:r>
          </a:p>
          <a:p>
            <a:r>
              <a:rPr lang="de-DE" dirty="0" smtClean="0">
                <a:solidFill>
                  <a:srgbClr val="BD7111"/>
                </a:solidFill>
                <a:latin typeface="Source Code Pro" charset="0"/>
                <a:ea typeface="Source Code Pro" charset="0"/>
                <a:cs typeface="Source Code Pro" charset="0"/>
              </a:rPr>
              <a:t>        &lt;</a:t>
            </a:r>
            <a:r>
              <a:rPr lang="de-DE" b="1" dirty="0" smtClean="0">
                <a:solidFill>
                  <a:srgbClr val="BD7111"/>
                </a:solidFill>
                <a:latin typeface="Source Code Pro" charset="0"/>
                <a:ea typeface="Source Code Pro" charset="0"/>
                <a:cs typeface="Source Code Pro" charset="0"/>
              </a:rPr>
              <a:t>Counter </a:t>
            </a:r>
            <a:r>
              <a:rPr lang="de-DE" b="1" dirty="0" err="1" smtClean="0">
                <a:solidFill>
                  <a:srgbClr val="BD7111"/>
                </a:solidFill>
                <a:latin typeface="Source Code Pro" charset="0"/>
                <a:ea typeface="Source Code Pro" charset="0"/>
                <a:cs typeface="Source Code Pro" charset="0"/>
              </a:rPr>
              <a:t>filtered</a:t>
            </a:r>
            <a:r>
              <a:rPr lang="de-DE" b="1" dirty="0" smtClean="0">
                <a:solidFill>
                  <a:srgbClr val="BD7111"/>
                </a:solidFill>
                <a:latin typeface="Source Code Pro" charset="0"/>
                <a:ea typeface="Source Code Pro" charset="0"/>
                <a:cs typeface="Source Code Pro" charset="0"/>
              </a:rPr>
              <a:t>={3} total={11}</a:t>
            </a:r>
            <a:r>
              <a:rPr lang="de-DE" dirty="0" smtClean="0">
                <a:solidFill>
                  <a:srgbClr val="BD7111"/>
                </a:solidFill>
                <a:latin typeface="Source Code Pro" charset="0"/>
                <a:ea typeface="Source Code Pro" charset="0"/>
                <a:cs typeface="Source Code Pro" charset="0"/>
              </a:rPr>
              <a:t> /&gt;</a:t>
            </a:r>
            <a:endParaRPr lang="de-DE" dirty="0">
              <a:solidFill>
                <a:srgbClr val="BD7111"/>
              </a:solidFill>
              <a:latin typeface="Source Code Pro" charset="0"/>
              <a:ea typeface="Source Code Pro" charset="0"/>
              <a:cs typeface="Source Code Pro" charset="0"/>
            </a:endParaRPr>
          </a:p>
          <a:p>
            <a:r>
              <a:rPr lang="de-DE" dirty="0">
                <a:solidFill>
                  <a:srgbClr val="398BC9"/>
                </a:solidFill>
                <a:latin typeface="Source Code Pro" charset="0"/>
                <a:ea typeface="Source Code Pro" charset="0"/>
                <a:cs typeface="Source Code Pro" charset="0"/>
              </a:rPr>
              <a:t>      &lt;/div&gt;</a:t>
            </a:r>
          </a:p>
          <a:p>
            <a:r>
              <a:rPr lang="de-DE" dirty="0">
                <a:solidFill>
                  <a:srgbClr val="398BC9"/>
                </a:solidFill>
                <a:latin typeface="Source Code Pro" charset="0"/>
                <a:ea typeface="Source Code Pro" charset="0"/>
                <a:cs typeface="Source Code Pro" charset="0"/>
              </a:rPr>
              <a:t>      &lt;div </a:t>
            </a:r>
            <a:r>
              <a:rPr lang="de-DE" dirty="0" err="1">
                <a:solidFill>
                  <a:srgbClr val="398BC9"/>
                </a:solidFill>
                <a:latin typeface="Source Code Pro" charset="0"/>
                <a:ea typeface="Source Code Pro" charset="0"/>
                <a:cs typeface="Source Code Pro" charset="0"/>
              </a:rPr>
              <a:t>className</a:t>
            </a:r>
            <a:r>
              <a:rPr lang="de-DE" dirty="0">
                <a:solidFill>
                  <a:srgbClr val="398BC9"/>
                </a:solidFill>
                <a:latin typeface="Source Code Pro" charset="0"/>
                <a:ea typeface="Source Code Pro" charset="0"/>
                <a:cs typeface="Source Code Pro" charset="0"/>
              </a:rPr>
              <a:t>="</a:t>
            </a:r>
            <a:r>
              <a:rPr lang="de-DE" dirty="0" err="1">
                <a:solidFill>
                  <a:srgbClr val="398BC9"/>
                </a:solidFill>
                <a:latin typeface="Source Code Pro" charset="0"/>
                <a:ea typeface="Source Code Pro" charset="0"/>
                <a:cs typeface="Source Code Pro" charset="0"/>
              </a:rPr>
              <a:t>Left</a:t>
            </a:r>
            <a:r>
              <a:rPr lang="de-DE" dirty="0">
                <a:solidFill>
                  <a:srgbClr val="398BC9"/>
                </a:solidFill>
                <a:latin typeface="Source Code Pro" charset="0"/>
                <a:ea typeface="Source Code Pro" charset="0"/>
                <a:cs typeface="Source Code Pro" charset="0"/>
              </a:rPr>
              <a:t>"&gt;</a:t>
            </a:r>
          </a:p>
          <a:p>
            <a:r>
              <a:rPr lang="de-DE" dirty="0">
                <a:solidFill>
                  <a:srgbClr val="398BC9"/>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&lt;</a:t>
            </a:r>
            <a:r>
              <a:rPr lang="de-DE" b="1" dirty="0" err="1">
                <a:solidFill>
                  <a:srgbClr val="BD7111"/>
                </a:solidFill>
                <a:latin typeface="Source Code Pro" charset="0"/>
                <a:ea typeface="Source Code Pro" charset="0"/>
                <a:cs typeface="Source Code Pro" charset="0"/>
              </a:rPr>
              <a:t>Greeting</a:t>
            </a:r>
            <a:r>
              <a:rPr lang="de-DE" dirty="0">
                <a:solidFill>
                  <a:srgbClr val="BD7111"/>
                </a:solidFill>
                <a:latin typeface="Source Code Pro" charset="0"/>
                <a:ea typeface="Source Code Pro" charset="0"/>
                <a:cs typeface="Source Code Pro" charset="0"/>
              </a:rPr>
              <a:t> /&gt;</a:t>
            </a:r>
          </a:p>
          <a:p>
            <a:r>
              <a:rPr lang="de-DE" dirty="0">
                <a:solidFill>
                  <a:srgbClr val="398BC9"/>
                </a:solidFill>
                <a:latin typeface="Source Code Pro" charset="0"/>
                <a:ea typeface="Source Code Pro" charset="0"/>
                <a:cs typeface="Source Code Pro" charset="0"/>
              </a:rPr>
              <a:t>      &lt;/div&gt;</a:t>
            </a:r>
          </a:p>
          <a:p>
            <a:r>
              <a:rPr lang="de-DE" dirty="0">
                <a:solidFill>
                  <a:srgbClr val="398BC9"/>
                </a:solidFill>
                <a:latin typeface="Source Code Pro" charset="0"/>
                <a:ea typeface="Source Code Pro" charset="0"/>
                <a:cs typeface="Source Code Pro" charset="0"/>
              </a:rPr>
              <a:t>      &lt;div </a:t>
            </a:r>
            <a:r>
              <a:rPr lang="de-DE" dirty="0" err="1">
                <a:solidFill>
                  <a:srgbClr val="398BC9"/>
                </a:solidFill>
                <a:latin typeface="Source Code Pro" charset="0"/>
                <a:ea typeface="Source Code Pro" charset="0"/>
                <a:cs typeface="Source Code Pro" charset="0"/>
              </a:rPr>
              <a:t>className</a:t>
            </a:r>
            <a:r>
              <a:rPr lang="de-DE" dirty="0">
                <a:solidFill>
                  <a:srgbClr val="398BC9"/>
                </a:solidFill>
                <a:latin typeface="Source Code Pro" charset="0"/>
                <a:ea typeface="Source Code Pro" charset="0"/>
                <a:cs typeface="Source Code Pro" charset="0"/>
              </a:rPr>
              <a:t>="</a:t>
            </a:r>
            <a:r>
              <a:rPr lang="de-DE" dirty="0" err="1">
                <a:solidFill>
                  <a:srgbClr val="398BC9"/>
                </a:solidFill>
                <a:latin typeface="Source Code Pro" charset="0"/>
                <a:ea typeface="Source Code Pro" charset="0"/>
                <a:cs typeface="Source Code Pro" charset="0"/>
              </a:rPr>
              <a:t>Right</a:t>
            </a:r>
            <a:r>
              <a:rPr lang="de-DE" dirty="0">
                <a:solidFill>
                  <a:srgbClr val="398BC9"/>
                </a:solidFill>
                <a:latin typeface="Source Code Pro" charset="0"/>
                <a:ea typeface="Source Code Pro" charset="0"/>
                <a:cs typeface="Source Code Pro" charset="0"/>
              </a:rPr>
              <a:t>"&gt;</a:t>
            </a:r>
          </a:p>
          <a:p>
            <a:r>
              <a:rPr lang="de-DE" dirty="0">
                <a:solidFill>
                  <a:srgbClr val="398BC9"/>
                </a:solidFill>
                <a:latin typeface="Source Code Pro" charset="0"/>
                <a:ea typeface="Source Code Pro" charset="0"/>
                <a:cs typeface="Source Code Pro" charset="0"/>
              </a:rPr>
              <a:t>        </a:t>
            </a:r>
            <a:r>
              <a:rPr lang="de-DE" dirty="0">
                <a:solidFill>
                  <a:srgbClr val="BD7111"/>
                </a:solidFill>
                <a:latin typeface="Source Code Pro" charset="0"/>
                <a:ea typeface="Source Code Pro" charset="0"/>
                <a:cs typeface="Source Code Pro" charset="0"/>
              </a:rPr>
              <a:t>&lt;</a:t>
            </a:r>
            <a:r>
              <a:rPr lang="de-DE" b="1" dirty="0">
                <a:solidFill>
                  <a:srgbClr val="BD7111"/>
                </a:solidFill>
                <a:latin typeface="Source Code Pro" charset="0"/>
                <a:ea typeface="Source Code Pro" charset="0"/>
                <a:cs typeface="Source Code Pro" charset="0"/>
              </a:rPr>
              <a:t>Chart</a:t>
            </a:r>
            <a:r>
              <a:rPr lang="de-DE" dirty="0">
                <a:solidFill>
                  <a:srgbClr val="BD7111"/>
                </a:solidFill>
                <a:latin typeface="Source Code Pro" charset="0"/>
                <a:ea typeface="Source Code Pro" charset="0"/>
                <a:cs typeface="Source Code Pro" charset="0"/>
              </a:rPr>
              <a:t> /&gt;</a:t>
            </a:r>
          </a:p>
          <a:p>
            <a:r>
              <a:rPr lang="de-DE" dirty="0">
                <a:solidFill>
                  <a:srgbClr val="398BC9"/>
                </a:solidFill>
                <a:latin typeface="Source Code Pro" charset="0"/>
                <a:ea typeface="Source Code Pro" charset="0"/>
                <a:cs typeface="Source Code Pro" charset="0"/>
              </a:rPr>
              <a:t>      &lt;/div&gt;</a:t>
            </a:r>
          </a:p>
          <a:p>
            <a:r>
              <a:rPr lang="de-DE" dirty="0" smtClean="0">
                <a:solidFill>
                  <a:srgbClr val="398BC9"/>
                </a:solidFill>
                <a:latin typeface="Source Code Pro" charset="0"/>
                <a:ea typeface="Source Code Pro" charset="0"/>
                <a:cs typeface="Source Code Pro" charset="0"/>
              </a:rPr>
              <a:t>    &lt;/</a:t>
            </a:r>
            <a:r>
              <a:rPr lang="de-DE" dirty="0">
                <a:solidFill>
                  <a:srgbClr val="398BC9"/>
                </a:solidFill>
                <a:latin typeface="Source Code Pro" charset="0"/>
                <a:ea typeface="Source Code Pro" charset="0"/>
                <a:cs typeface="Source Code Pro" charset="0"/>
              </a:rPr>
              <a:t>div&gt;</a:t>
            </a:r>
            <a:endParaRPr lang="de-DE" dirty="0">
              <a:solidFill>
                <a:srgbClr val="1A1A1A"/>
              </a:solidFill>
              <a:latin typeface="Source Code Pro" charset="0"/>
              <a:ea typeface="Source Code Pro" charset="0"/>
              <a:cs typeface="Source Code Pro" charset="0"/>
            </a:endParaRPr>
          </a:p>
          <a:p>
            <a:r>
              <a:rPr lang="de-DE" dirty="0" smtClean="0">
                <a:solidFill>
                  <a:srgbClr val="1A1A1A"/>
                </a:solidFill>
                <a:latin typeface="Source Code Pro" charset="0"/>
                <a:ea typeface="Source Code Pro" charset="0"/>
                <a:cs typeface="Source Code Pro" charset="0"/>
              </a:rPr>
              <a:t>}</a:t>
            </a:r>
            <a:endParaRPr lang="de-DE" dirty="0">
              <a:solidFill>
                <a:srgbClr val="1A1A1A"/>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7827247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1183675"/>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smtClean="0">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src</a:t>
            </a:r>
            <a:r>
              <a:rPr lang="de-DE" sz="1950" dirty="0" smtClean="0">
                <a:solidFill>
                  <a:srgbClr val="025249"/>
                </a:solidFill>
                <a:latin typeface="Source Code Pro Medium" charset="0"/>
                <a:ea typeface="Source Code Pro Medium" charset="0"/>
                <a:cs typeface="Source Code Pro Medium" charset="0"/>
              </a:rPr>
              <a:t>="</a:t>
            </a:r>
            <a:r>
              <a:rPr lang="de-DE" sz="1950" dirty="0" err="1" smtClean="0">
                <a:solidFill>
                  <a:srgbClr val="025249"/>
                </a:solidFill>
                <a:latin typeface="Source Code Pro Medium" charset="0"/>
                <a:ea typeface="Source Code Pro Medium" charset="0"/>
                <a:cs typeface="Source Code Pro Medium" charset="0"/>
              </a:rPr>
              <a:t>dist</a:t>
            </a:r>
            <a:r>
              <a:rPr lang="de-DE" sz="1950" dirty="0" smtClean="0">
                <a:solidFill>
                  <a:srgbClr val="025249"/>
                </a:solidFill>
                <a:latin typeface="Source Code Pro Medium" charset="0"/>
                <a:ea typeface="Source Code Pro Medium" charset="0"/>
                <a:cs typeface="Source Code Pro Medium" charset="0"/>
              </a:rPr>
              <a:t>/</a:t>
            </a:r>
            <a:r>
              <a:rPr lang="de-DE" sz="1950" dirty="0" err="1" smtClean="0">
                <a:solidFill>
                  <a:srgbClr val="025249"/>
                </a:solidFill>
                <a:latin typeface="Source Code Pro Medium" charset="0"/>
                <a:ea typeface="Source Code Pro Medium" charset="0"/>
                <a:cs typeface="Source Code Pro Medium" charset="0"/>
              </a:rPr>
              <a:t>app.js</a:t>
            </a:r>
            <a:r>
              <a:rPr lang="de-DE" sz="1950" dirty="0" smtClean="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sp>
        <p:nvSpPr>
          <p:cNvPr id="7" name="Rechteck 6"/>
          <p:cNvSpPr/>
          <p:nvPr/>
        </p:nvSpPr>
        <p:spPr>
          <a:xfrm>
            <a:off x="103155" y="1183675"/>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
        <p:nvSpPr>
          <p:cNvPr id="8" name="Rechteck 7"/>
          <p:cNvSpPr/>
          <p:nvPr/>
        </p:nvSpPr>
        <p:spPr>
          <a:xfrm>
            <a:off x="2987406" y="4068543"/>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Layout </a:t>
            </a:r>
            <a:r>
              <a:rPr lang="de-DE" sz="1950" dirty="0" err="1" smtClean="0">
                <a:solidFill>
                  <a:srgbClr val="025249"/>
                </a:solidFill>
                <a:latin typeface="Source Code Pro Medium" charset="0"/>
                <a:ea typeface="Source Code Pro Medium" charset="0"/>
                <a:cs typeface="Source Code Pro Medium" charset="0"/>
              </a:rPr>
              <a:t>from</a:t>
            </a:r>
            <a:r>
              <a:rPr lang="de-DE" sz="1950" dirty="0" smtClean="0">
                <a:solidFill>
                  <a:srgbClr val="025249"/>
                </a:solidFill>
                <a:latin typeface="Source Code Pro Medium" charset="0"/>
                <a:ea typeface="Source Code Pro Medium" charset="0"/>
                <a:cs typeface="Source Code Pro Medium" charset="0"/>
              </a:rPr>
              <a:t> './Layout';</a:t>
            </a:r>
            <a:endParaRPr lang="de-DE" sz="1950" dirty="0">
              <a:solidFill>
                <a:srgbClr val="025249"/>
              </a:solidFill>
              <a:latin typeface="Source Code Pro Medium" charset="0"/>
              <a:ea typeface="Source Code Pro Medium" charset="0"/>
              <a:cs typeface="Source Code Pro Medium" charset="0"/>
            </a:endParaRP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&lt;Layout /&gt;</a:t>
            </a:r>
            <a:r>
              <a:rPr lang="de-DE" sz="1950" dirty="0" smtClean="0">
                <a:solidFill>
                  <a:srgbClr val="025249"/>
                </a:solidFill>
                <a:latin typeface="Source Code Pro Medium" charset="0"/>
                <a:ea typeface="Source Code Pro Medium" charset="0"/>
                <a:cs typeface="Source Code Pro Medium" charset="0"/>
              </a:rPr>
              <a:t>,   </a:t>
            </a:r>
            <a:endParaRPr lang="de-DE" sz="1950" dirty="0">
              <a:solidFill>
                <a:srgbClr val="025249"/>
              </a:solidFill>
              <a:latin typeface="Source Code Pro Medium" charset="0"/>
              <a:ea typeface="Source Code Pro Medium" charset="0"/>
              <a:cs typeface="Source Code Pro Medium" charset="0"/>
            </a:endParaRP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sp>
        <p:nvSpPr>
          <p:cNvPr id="9" name="Rechteck 8"/>
          <p:cNvSpPr/>
          <p:nvPr/>
        </p:nvSpPr>
        <p:spPr>
          <a:xfrm>
            <a:off x="103155" y="4068543"/>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3897802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1906333" y="2943698"/>
            <a:ext cx="6093335" cy="3080715"/>
          </a:xfrm>
          <a:prstGeom prst="rect">
            <a:avLst/>
          </a:prstGeom>
        </p:spPr>
        <p:txBody>
          <a:bodyPr wrap="none">
            <a:spAutoFit/>
          </a:bodyPr>
          <a:lstStyle/>
          <a:p>
            <a:pPr algn="ctr"/>
            <a:r>
              <a:rPr lang="de-DE" sz="19419" b="1" dirty="0" smtClean="0">
                <a:solidFill>
                  <a:srgbClr val="025249"/>
                </a:solidFill>
                <a:latin typeface="Source Sans Pro" charset="0"/>
                <a:ea typeface="Source Sans Pro" charset="0"/>
                <a:cs typeface="Source Sans Pro" charset="0"/>
              </a:rPr>
              <a:t>State</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smtClean="0"/>
              <a:t>...</a:t>
            </a:r>
            <a:r>
              <a:rPr lang="de-DE" spc="100" dirty="0" err="1" smtClean="0"/>
              <a:t>the</a:t>
            </a:r>
            <a:r>
              <a:rPr lang="de-DE" spc="100" dirty="0" smtClean="0"/>
              <a:t> </a:t>
            </a:r>
            <a:r>
              <a:rPr lang="de-DE" spc="100" dirty="0" err="1" smtClean="0"/>
              <a:t>root</a:t>
            </a:r>
            <a:r>
              <a:rPr lang="de-DE" spc="100" dirty="0" smtClean="0"/>
              <a:t> </a:t>
            </a:r>
            <a:r>
              <a:rPr lang="de-DE" spc="100" dirty="0" err="1" smtClean="0"/>
              <a:t>of</a:t>
            </a:r>
            <a:r>
              <a:rPr lang="de-DE" spc="100" dirty="0" smtClean="0"/>
              <a:t> all </a:t>
            </a:r>
            <a:r>
              <a:rPr lang="de-DE" spc="100" dirty="0" err="1" smtClean="0"/>
              <a:t>evil</a:t>
            </a:r>
            <a:r>
              <a:rPr lang="de-DE" spc="100" dirty="0" smtClean="0"/>
              <a:t>?</a:t>
            </a:r>
            <a:endParaRPr lang="de-DE" spc="100" dirty="0"/>
          </a:p>
        </p:txBody>
      </p:sp>
    </p:spTree>
    <p:extLst>
      <p:ext uri="{BB962C8B-B14F-4D97-AF65-F5344CB8AC3E}">
        <p14:creationId xmlns:p14="http://schemas.microsoft.com/office/powerpoint/2010/main" val="20224987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sp>
        <p:nvSpPr>
          <p:cNvPr id="4" name="Inhaltsplatzhalter 6"/>
          <p:cNvSpPr txBox="1">
            <a:spLocks/>
          </p:cNvSpPr>
          <p:nvPr/>
        </p:nvSpPr>
        <p:spPr>
          <a:xfrm>
            <a:off x="-133339" y="3576800"/>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smtClean="0">
                <a:solidFill>
                  <a:srgbClr val="41719C"/>
                </a:solidFill>
                <a:latin typeface="Source Sans Pro Semibold" charset="0"/>
                <a:ea typeface="Source Sans Pro Semibold" charset="0"/>
                <a:cs typeface="Source Sans Pro Semibold" charset="0"/>
              </a:rPr>
              <a:t>GreetingDetail</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1867437" y="3712082"/>
            <a:ext cx="576819" cy="0"/>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2444256" y="2636421"/>
            <a:ext cx="0" cy="2275145"/>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106340" y="1925448"/>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cxnSp>
        <p:nvCxnSpPr>
          <p:cNvPr id="18" name="Gerade Verbindung 10"/>
          <p:cNvCxnSpPr/>
          <p:nvPr/>
        </p:nvCxnSpPr>
        <p:spPr>
          <a:xfrm flipH="1" flipV="1">
            <a:off x="2444256" y="2630180"/>
            <a:ext cx="2560423" cy="12482"/>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2444256" y="4911566"/>
            <a:ext cx="2560422" cy="0"/>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9" name="Bild 8"/>
          <p:cNvPicPr>
            <a:picLocks noChangeAspect="1"/>
          </p:cNvPicPr>
          <p:nvPr/>
        </p:nvPicPr>
        <p:blipFill>
          <a:blip r:embed="rId3"/>
          <a:stretch>
            <a:fillRect/>
          </a:stretch>
        </p:blipFill>
        <p:spPr>
          <a:xfrm>
            <a:off x="5142151" y="2625567"/>
            <a:ext cx="4292600" cy="2286000"/>
          </a:xfrm>
          <a:prstGeom prst="rect">
            <a:avLst/>
          </a:prstGeom>
        </p:spPr>
      </p:pic>
      <p:sp>
        <p:nvSpPr>
          <p:cNvPr id="7" name="Rechteck 6"/>
          <p:cNvSpPr/>
          <p:nvPr/>
        </p:nvSpPr>
        <p:spPr>
          <a:xfrm>
            <a:off x="5142152" y="4159875"/>
            <a:ext cx="4292600" cy="751691"/>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10"/>
          <p:cNvSpPr/>
          <p:nvPr/>
        </p:nvSpPr>
        <p:spPr>
          <a:xfrm>
            <a:off x="5142151" y="2625567"/>
            <a:ext cx="4292600" cy="2285999"/>
          </a:xfrm>
          <a:prstGeom prst="rect">
            <a:avLst/>
          </a:prstGeom>
          <a:noFill/>
          <a:ln>
            <a:solidFill>
              <a:srgbClr val="025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Rechteck 26"/>
          <p:cNvSpPr/>
          <p:nvPr/>
        </p:nvSpPr>
        <p:spPr>
          <a:xfrm>
            <a:off x="5311766" y="2796918"/>
            <a:ext cx="651153" cy="371285"/>
          </a:xfrm>
          <a:prstGeom prst="rect">
            <a:avLst/>
          </a:prstGeom>
          <a:noFill/>
          <a:ln w="2540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22" name="Rechteck 21"/>
          <p:cNvSpPr/>
          <p:nvPr/>
        </p:nvSpPr>
        <p:spPr>
          <a:xfrm>
            <a:off x="5286008" y="3582923"/>
            <a:ext cx="792820" cy="371285"/>
          </a:xfrm>
          <a:prstGeom prst="rect">
            <a:avLst/>
          </a:prstGeom>
          <a:noFill/>
          <a:ln w="2540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5682417" y="2242392"/>
            <a:ext cx="1" cy="502591"/>
          </a:xfrm>
          <a:prstGeom prst="line">
            <a:avLst/>
          </a:prstGeom>
          <a:ln w="2540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cxnSp>
        <p:nvCxnSpPr>
          <p:cNvPr id="23" name="Gerader Verbinder 21"/>
          <p:cNvCxnSpPr/>
          <p:nvPr/>
        </p:nvCxnSpPr>
        <p:spPr>
          <a:xfrm flipV="1">
            <a:off x="6054369" y="2226352"/>
            <a:ext cx="1" cy="1356571"/>
          </a:xfrm>
          <a:prstGeom prst="line">
            <a:avLst/>
          </a:prstGeom>
          <a:ln w="2540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sp>
        <p:nvSpPr>
          <p:cNvPr id="29" name="Inhaltsplatzhalter 6"/>
          <p:cNvSpPr txBox="1">
            <a:spLocks/>
          </p:cNvSpPr>
          <p:nvPr/>
        </p:nvSpPr>
        <p:spPr>
          <a:xfrm>
            <a:off x="3230430" y="2800828"/>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30" name="Gerade Verbindung 10"/>
          <p:cNvCxnSpPr/>
          <p:nvPr/>
        </p:nvCxnSpPr>
        <p:spPr>
          <a:xfrm flipV="1">
            <a:off x="4869167" y="2756068"/>
            <a:ext cx="0" cy="400957"/>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1" name="Gerade Verbindung 10"/>
          <p:cNvCxnSpPr/>
          <p:nvPr/>
        </p:nvCxnSpPr>
        <p:spPr>
          <a:xfrm>
            <a:off x="4584879" y="2956547"/>
            <a:ext cx="284288"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2" name="Gerade Verbindung 10"/>
          <p:cNvCxnSpPr/>
          <p:nvPr/>
        </p:nvCxnSpPr>
        <p:spPr>
          <a:xfrm>
            <a:off x="4869167" y="2756068"/>
            <a:ext cx="170801"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3" name="Gerade Verbindung 10"/>
          <p:cNvCxnSpPr/>
          <p:nvPr/>
        </p:nvCxnSpPr>
        <p:spPr>
          <a:xfrm>
            <a:off x="4869167" y="3157026"/>
            <a:ext cx="170801"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34" name="Inhaltsplatzhalter 6"/>
          <p:cNvSpPr txBox="1">
            <a:spLocks/>
          </p:cNvSpPr>
          <p:nvPr/>
        </p:nvSpPr>
        <p:spPr>
          <a:xfrm>
            <a:off x="3228469" y="3582923"/>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35" name="Gerade Verbindung 10"/>
          <p:cNvCxnSpPr/>
          <p:nvPr/>
        </p:nvCxnSpPr>
        <p:spPr>
          <a:xfrm flipV="1">
            <a:off x="4867206" y="3538163"/>
            <a:ext cx="0" cy="400957"/>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6" name="Gerade Verbindung 10"/>
          <p:cNvCxnSpPr/>
          <p:nvPr/>
        </p:nvCxnSpPr>
        <p:spPr>
          <a:xfrm>
            <a:off x="4582918" y="3738642"/>
            <a:ext cx="284288"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7" name="Gerade Verbindung 10"/>
          <p:cNvCxnSpPr/>
          <p:nvPr/>
        </p:nvCxnSpPr>
        <p:spPr>
          <a:xfrm>
            <a:off x="4867206" y="3538163"/>
            <a:ext cx="170801"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38" name="Gerade Verbindung 10"/>
          <p:cNvCxnSpPr/>
          <p:nvPr/>
        </p:nvCxnSpPr>
        <p:spPr>
          <a:xfrm>
            <a:off x="4867206" y="3939121"/>
            <a:ext cx="170801" cy="0"/>
          </a:xfrm>
          <a:prstGeom prst="line">
            <a:avLst/>
          </a:prstGeom>
          <a:ln w="2540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sp>
        <p:nvSpPr>
          <p:cNvPr id="12" name="Inhaltsplatzhalter 6"/>
          <p:cNvSpPr txBox="1">
            <a:spLocks/>
          </p:cNvSpPr>
          <p:nvPr/>
        </p:nvSpPr>
        <p:spPr>
          <a:xfrm>
            <a:off x="6891716" y="1657860"/>
            <a:ext cx="533951"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charset="0"/>
                <a:ea typeface="Source Sans Pro" charset="0"/>
                <a:cs typeface="Source Sans Pro" charset="0"/>
              </a:rPr>
              <a:t>input</a:t>
            </a:r>
            <a:endParaRPr lang="de-DE" sz="1000" b="1"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6631997" y="1606207"/>
            <a:ext cx="0" cy="400957"/>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6631998" y="1806686"/>
            <a:ext cx="193805"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6461196" y="1606207"/>
            <a:ext cx="170802"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6461197" y="2007164"/>
            <a:ext cx="170801"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smtClean="0">
                <a:solidFill>
                  <a:srgbClr val="025249"/>
                </a:solidFill>
                <a:latin typeface="Source Code Pro" charset="0"/>
                <a:ea typeface="Source Code Pro" charset="0"/>
                <a:cs typeface="Source Code Pro" charset="0"/>
              </a:rPr>
              <a:t>GreetingDetail</a:t>
            </a:r>
            <a:r>
              <a:rPr lang="en-US" sz="1463" dirty="0" smtClean="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smtClean="0">
                <a:solidFill>
                  <a:srgbClr val="EF7D1D"/>
                </a:solidFill>
                <a:latin typeface="Source Code Pro" charset="0"/>
                <a:ea typeface="Source Code Pro" charset="0"/>
                <a:cs typeface="Source Code Pro" charset="0"/>
              </a:rPr>
              <a:t>this.</a:t>
            </a:r>
            <a:r>
              <a:rPr lang="en-US" sz="1463" b="1" dirty="0" err="1" smtClean="0">
                <a:solidFill>
                  <a:srgbClr val="EF7D1D"/>
                </a:solidFill>
                <a:latin typeface="Source Code Pro" charset="0"/>
                <a:ea typeface="Source Code Pro" charset="0"/>
                <a:cs typeface="Source Code Pro" charset="0"/>
              </a:rPr>
              <a:t>state</a:t>
            </a:r>
            <a:r>
              <a:rPr lang="en-US" sz="1463" dirty="0" err="1" smtClean="0">
                <a:solidFill>
                  <a:srgbClr val="EF7D1D"/>
                </a:solidFill>
                <a:latin typeface="Source Code Pro" charset="0"/>
                <a:ea typeface="Source Code Pro" charset="0"/>
                <a:cs typeface="Source Code Pro" charset="0"/>
              </a:rPr>
              <a:t>.greeting</a:t>
            </a:r>
            <a:r>
              <a:rPr lang="en-US" sz="1463" dirty="0" smtClean="0">
                <a:solidFill>
                  <a:srgbClr val="EF7D1D"/>
                </a:solidFill>
                <a:latin typeface="Source Code Pro" charset="0"/>
                <a:ea typeface="Source Code Pro" charset="0"/>
                <a:cs typeface="Source Code Pro" charset="0"/>
              </a:rPr>
              <a:t>}</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&lt;input </a:t>
            </a:r>
            <a:r>
              <a:rPr lang="de-DE"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pic>
        <p:nvPicPr>
          <p:cNvPr id="25" name="Bild 24"/>
          <p:cNvPicPr>
            <a:picLocks noChangeAspect="1"/>
          </p:cNvPicPr>
          <p:nvPr/>
        </p:nvPicPr>
        <p:blipFill>
          <a:blip r:embed="rId3"/>
          <a:stretch>
            <a:fillRect/>
          </a:stretch>
        </p:blipFill>
        <p:spPr>
          <a:xfrm>
            <a:off x="2890068" y="1554820"/>
            <a:ext cx="3330900" cy="452344"/>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3578832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Ziele</a:t>
            </a:r>
            <a:endParaRPr lang="de-DE" dirty="0"/>
          </a:p>
        </p:txBody>
      </p:sp>
      <p:sp>
        <p:nvSpPr>
          <p:cNvPr id="3" name="Textfeld 2"/>
          <p:cNvSpPr txBox="1"/>
          <p:nvPr/>
        </p:nvSpPr>
        <p:spPr>
          <a:xfrm>
            <a:off x="605307" y="695459"/>
            <a:ext cx="7637172" cy="4524315"/>
          </a:xfrm>
          <a:prstGeom prst="rect">
            <a:avLst/>
          </a:prstGeom>
          <a:noFill/>
        </p:spPr>
        <p:txBody>
          <a:bodyPr wrap="square" rtlCol="0">
            <a:spAutoFit/>
          </a:bodyPr>
          <a:lstStyle/>
          <a:p>
            <a:r>
              <a:rPr lang="de-DE" dirty="0" smtClean="0"/>
              <a:t>Was sind Single-Page-Anwendungen und warum sollte ich sie bauen?</a:t>
            </a:r>
          </a:p>
          <a:p>
            <a:r>
              <a:rPr lang="de-DE" dirty="0"/>
              <a:t>	</a:t>
            </a:r>
            <a:r>
              <a:rPr lang="de-DE" dirty="0" smtClean="0"/>
              <a:t>Schwächen </a:t>
            </a:r>
            <a:r>
              <a:rPr lang="de-DE" dirty="0" err="1" smtClean="0"/>
              <a:t>bzw</a:t>
            </a:r>
            <a:r>
              <a:rPr lang="de-DE" dirty="0" smtClean="0"/>
              <a:t> Grenzen von </a:t>
            </a:r>
            <a:r>
              <a:rPr lang="de-DE" dirty="0" err="1" smtClean="0"/>
              <a:t>klassicher</a:t>
            </a:r>
            <a:r>
              <a:rPr lang="de-DE" dirty="0" smtClean="0"/>
              <a:t> Web-Anwendung</a:t>
            </a:r>
          </a:p>
          <a:p>
            <a:endParaRPr lang="de-DE" dirty="0"/>
          </a:p>
          <a:p>
            <a:r>
              <a:rPr lang="de-DE" dirty="0" smtClean="0"/>
              <a:t>Grundlagen von </a:t>
            </a:r>
            <a:r>
              <a:rPr lang="de-DE" dirty="0" err="1" smtClean="0"/>
              <a:t>React</a:t>
            </a:r>
            <a:endParaRPr lang="de-DE" dirty="0" smtClean="0"/>
          </a:p>
          <a:p>
            <a:r>
              <a:rPr lang="de-DE" dirty="0"/>
              <a:t>	</a:t>
            </a:r>
            <a:r>
              <a:rPr lang="de-DE" dirty="0" err="1" smtClean="0"/>
              <a:t>Rethinking</a:t>
            </a:r>
            <a:r>
              <a:rPr lang="de-DE" dirty="0" smtClean="0"/>
              <a:t> </a:t>
            </a:r>
            <a:r>
              <a:rPr lang="de-DE" dirty="0" err="1" smtClean="0"/>
              <a:t>best</a:t>
            </a:r>
            <a:r>
              <a:rPr lang="de-DE" dirty="0" smtClean="0"/>
              <a:t> </a:t>
            </a:r>
            <a:r>
              <a:rPr lang="de-DE" dirty="0" err="1" smtClean="0"/>
              <a:t>practices</a:t>
            </a:r>
            <a:r>
              <a:rPr lang="de-DE" dirty="0" smtClean="0"/>
              <a:t>: "wenn schon, denn schon"</a:t>
            </a:r>
          </a:p>
          <a:p>
            <a:r>
              <a:rPr lang="de-DE" dirty="0"/>
              <a:t>	</a:t>
            </a:r>
            <a:r>
              <a:rPr lang="de-DE" dirty="0" smtClean="0"/>
              <a:t>Komponenten und JSX</a:t>
            </a:r>
          </a:p>
          <a:p>
            <a:r>
              <a:rPr lang="de-DE" dirty="0"/>
              <a:t>	</a:t>
            </a:r>
            <a:r>
              <a:rPr lang="de-DE" dirty="0" smtClean="0"/>
              <a:t>Komponentenhierarchien =&gt; Anwendungen</a:t>
            </a:r>
          </a:p>
          <a:p>
            <a:endParaRPr lang="de-DE" dirty="0" smtClean="0"/>
          </a:p>
          <a:p>
            <a:r>
              <a:rPr lang="de-DE" dirty="0" smtClean="0"/>
              <a:t>Probleme von (großen) Komponentenhierarchien</a:t>
            </a:r>
          </a:p>
          <a:p>
            <a:r>
              <a:rPr lang="de-DE" dirty="0"/>
              <a:t>	</a:t>
            </a:r>
            <a:r>
              <a:rPr lang="de-DE" dirty="0" smtClean="0"/>
              <a:t>Pattern: Smart und </a:t>
            </a:r>
            <a:r>
              <a:rPr lang="de-DE" dirty="0" err="1" smtClean="0"/>
              <a:t>Dumb</a:t>
            </a:r>
            <a:r>
              <a:rPr lang="de-DE" dirty="0" smtClean="0"/>
              <a:t> Components</a:t>
            </a:r>
          </a:p>
          <a:p>
            <a:r>
              <a:rPr lang="de-DE" dirty="0"/>
              <a:t>	</a:t>
            </a:r>
            <a:r>
              <a:rPr lang="de-DE" dirty="0" smtClean="0"/>
              <a:t>Pattern: </a:t>
            </a:r>
            <a:r>
              <a:rPr lang="de-DE" dirty="0" err="1" smtClean="0"/>
              <a:t>Redux</a:t>
            </a:r>
            <a:r>
              <a:rPr lang="de-DE" dirty="0" smtClean="0"/>
              <a:t> (</a:t>
            </a:r>
            <a:r>
              <a:rPr lang="de-DE" dirty="0" err="1" smtClean="0"/>
              <a:t>bzw</a:t>
            </a:r>
            <a:r>
              <a:rPr lang="de-DE" dirty="0" smtClean="0"/>
              <a:t> externes State </a:t>
            </a:r>
            <a:r>
              <a:rPr lang="de-DE" dirty="0" err="1" smtClean="0"/>
              <a:t>Mgmgt</a:t>
            </a:r>
            <a:r>
              <a:rPr lang="de-DE" dirty="0" smtClean="0"/>
              <a:t>)</a:t>
            </a:r>
          </a:p>
          <a:p>
            <a:r>
              <a:rPr lang="de-DE" dirty="0"/>
              <a:t>	</a:t>
            </a:r>
            <a:r>
              <a:rPr lang="de-DE" dirty="0" smtClean="0"/>
              <a:t>Modulare Entwicklung: JavaScript </a:t>
            </a:r>
            <a:r>
              <a:rPr lang="de-DE" dirty="0" err="1" smtClean="0"/>
              <a:t>module</a:t>
            </a:r>
            <a:r>
              <a:rPr lang="de-DE" dirty="0" smtClean="0"/>
              <a:t> und </a:t>
            </a:r>
            <a:r>
              <a:rPr lang="de-DE" dirty="0" err="1" smtClean="0"/>
              <a:t>klassen</a:t>
            </a:r>
            <a:endParaRPr lang="de-DE" dirty="0" smtClean="0"/>
          </a:p>
          <a:p>
            <a:endParaRPr lang="de-DE" dirty="0" smtClean="0"/>
          </a:p>
          <a:p>
            <a:endParaRPr lang="de-DE" dirty="0" smtClean="0"/>
          </a:p>
          <a:p>
            <a:r>
              <a:rPr lang="de-DE" dirty="0" smtClean="0"/>
              <a:t>Grundlagen von </a:t>
            </a:r>
            <a:r>
              <a:rPr lang="de-DE" dirty="0" err="1" smtClean="0"/>
              <a:t>TypeScript</a:t>
            </a:r>
            <a:r>
              <a:rPr lang="de-DE" dirty="0" smtClean="0"/>
              <a:t> + wie sieht eine getypte </a:t>
            </a:r>
            <a:r>
              <a:rPr lang="de-DE" dirty="0" err="1" smtClean="0"/>
              <a:t>React</a:t>
            </a:r>
            <a:r>
              <a:rPr lang="de-DE" dirty="0" smtClean="0"/>
              <a:t> Komponente aus?</a:t>
            </a:r>
          </a:p>
          <a:p>
            <a:endParaRPr lang="de-DE" dirty="0"/>
          </a:p>
        </p:txBody>
      </p:sp>
    </p:spTree>
    <p:extLst>
      <p:ext uri="{BB962C8B-B14F-4D97-AF65-F5344CB8AC3E}">
        <p14:creationId xmlns:p14="http://schemas.microsoft.com/office/powerpoint/2010/main" val="14188899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sp>
        <p:nvSpPr>
          <p:cNvPr id="12" name="Inhaltsplatzhalter 6"/>
          <p:cNvSpPr txBox="1">
            <a:spLocks/>
          </p:cNvSpPr>
          <p:nvPr/>
        </p:nvSpPr>
        <p:spPr>
          <a:xfrm>
            <a:off x="6891716" y="1657860"/>
            <a:ext cx="533951"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charset="0"/>
                <a:ea typeface="Source Sans Pro" charset="0"/>
                <a:cs typeface="Source Sans Pro" charset="0"/>
              </a:rPr>
              <a:t>input</a:t>
            </a:r>
            <a:endParaRPr lang="de-DE" sz="1000" b="1"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6631997" y="1606207"/>
            <a:ext cx="0" cy="400957"/>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6631998" y="1806686"/>
            <a:ext cx="193805"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6461196" y="1606207"/>
            <a:ext cx="170802"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6461197" y="2007164"/>
            <a:ext cx="170801"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smtClean="0">
                <a:solidFill>
                  <a:srgbClr val="025249"/>
                </a:solidFill>
                <a:latin typeface="Source Code Pro" charset="0"/>
                <a:ea typeface="Source Code Pro" charset="0"/>
                <a:cs typeface="Source Code Pro" charset="0"/>
              </a:rPr>
              <a:t>GreetingDetail</a:t>
            </a:r>
            <a:r>
              <a:rPr lang="en-US" sz="1463" dirty="0" smtClean="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smtClean="0">
                <a:solidFill>
                  <a:srgbClr val="025249"/>
                </a:solidFill>
                <a:latin typeface="Source Code Pro" charset="0"/>
                <a:ea typeface="Source Code Pro" charset="0"/>
                <a:cs typeface="Source Code Pro" charset="0"/>
              </a:rPr>
              <a:t>this.state.greeting</a:t>
            </a: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smtClean="0">
                <a:solidFill>
                  <a:srgbClr val="EF7D1D"/>
                </a:solidFill>
                <a:latin typeface="Source Code Pro" charset="0"/>
                <a:ea typeface="Source Code Pro" charset="0"/>
                <a:cs typeface="Source Code Pro" charset="0"/>
              </a:rPr>
              <a:t>this.onGreetingChange</a:t>
            </a:r>
            <a:r>
              <a:rPr lang="en-US" sz="1463" dirty="0" smtClean="0">
                <a:solidFill>
                  <a:srgbClr val="EF7D1D"/>
                </a:solidFill>
                <a:latin typeface="Source Code Pro" charset="0"/>
                <a:ea typeface="Source Code Pro" charset="0"/>
                <a:cs typeface="Source Code Pro" charset="0"/>
              </a:rPr>
              <a:t>(</a:t>
            </a:r>
            <a:r>
              <a:rPr lang="en-US" sz="1463" dirty="0" err="1" smtClean="0">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&lt;input </a:t>
            </a:r>
            <a:r>
              <a:rPr lang="de-DE"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EF7D1D"/>
                </a:solidFill>
                <a:latin typeface="Source Code Pro" charset="0"/>
                <a:ea typeface="Source Code Pro" charset="0"/>
                <a:cs typeface="Source Code Pro" charset="0"/>
              </a:rPr>
              <a:t>onGreetingChange</a:t>
            </a:r>
            <a:r>
              <a:rPr lang="en-US" sz="1463" dirty="0" smtClean="0">
                <a:solidFill>
                  <a:srgbClr val="025249"/>
                </a:solidFill>
                <a:latin typeface="Source Code Pro" charset="0"/>
                <a:ea typeface="Source Code Pro" charset="0"/>
                <a:cs typeface="Source Code Pro" charset="0"/>
              </a:rPr>
              <a:t>(</a:t>
            </a:r>
            <a:r>
              <a:rPr lang="en-US" sz="1463" dirty="0" err="1" smtClean="0">
                <a:solidFill>
                  <a:srgbClr val="025249"/>
                </a:solidFill>
                <a:latin typeface="Source Code Pro" charset="0"/>
                <a:ea typeface="Source Code Pro" charset="0"/>
                <a:cs typeface="Source Code Pro" charset="0"/>
              </a:rPr>
              <a:t>newGreeting</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pic>
        <p:nvPicPr>
          <p:cNvPr id="25" name="Bild 24"/>
          <p:cNvPicPr>
            <a:picLocks noChangeAspect="1"/>
          </p:cNvPicPr>
          <p:nvPr/>
        </p:nvPicPr>
        <p:blipFill>
          <a:blip r:embed="rId3"/>
          <a:stretch>
            <a:fillRect/>
          </a:stretch>
        </p:blipFill>
        <p:spPr>
          <a:xfrm>
            <a:off x="2890068" y="1554820"/>
            <a:ext cx="3330900" cy="452344"/>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51571457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sp>
        <p:nvSpPr>
          <p:cNvPr id="12" name="Inhaltsplatzhalter 6"/>
          <p:cNvSpPr txBox="1">
            <a:spLocks/>
          </p:cNvSpPr>
          <p:nvPr/>
        </p:nvSpPr>
        <p:spPr>
          <a:xfrm>
            <a:off x="6891716" y="1657860"/>
            <a:ext cx="533951"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charset="0"/>
                <a:ea typeface="Source Sans Pro" charset="0"/>
                <a:cs typeface="Source Sans Pro" charset="0"/>
              </a:rPr>
              <a:t>input</a:t>
            </a:r>
            <a:endParaRPr lang="de-DE" sz="1000" b="1"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6631997" y="1606207"/>
            <a:ext cx="0" cy="400957"/>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6631998" y="1806686"/>
            <a:ext cx="193805"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6461196" y="1606207"/>
            <a:ext cx="170802"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6461197" y="2007164"/>
            <a:ext cx="170801"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smtClean="0">
                <a:solidFill>
                  <a:srgbClr val="025249"/>
                </a:solidFill>
                <a:latin typeface="Source Code Pro" charset="0"/>
                <a:ea typeface="Source Code Pro" charset="0"/>
                <a:cs typeface="Source Code Pro" charset="0"/>
              </a:rPr>
              <a:t>GreetingDetail</a:t>
            </a:r>
            <a:r>
              <a:rPr lang="en-US" sz="1463" dirty="0" smtClean="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smtClean="0">
                <a:solidFill>
                  <a:srgbClr val="025249"/>
                </a:solidFill>
                <a:latin typeface="Source Code Pro" charset="0"/>
                <a:ea typeface="Source Code Pro" charset="0"/>
                <a:cs typeface="Source Code Pro" charset="0"/>
              </a:rPr>
              <a:t>this.state.greeting</a:t>
            </a: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smtClean="0">
                <a:solidFill>
                  <a:srgbClr val="025249"/>
                </a:solidFill>
                <a:latin typeface="Source Code Pro" charset="0"/>
                <a:ea typeface="Source Code Pro" charset="0"/>
                <a:cs typeface="Source Code Pro" charset="0"/>
              </a:rPr>
              <a:t>this.onGreetingChange</a:t>
            </a:r>
            <a:r>
              <a:rPr lang="en-US" sz="1463" dirty="0" smtClean="0">
                <a:solidFill>
                  <a:srgbClr val="025249"/>
                </a:solidFill>
                <a:latin typeface="Source Code Pro" charset="0"/>
                <a:ea typeface="Source Code Pro" charset="0"/>
                <a:cs typeface="Source Code Pro" charset="0"/>
              </a:rPr>
              <a:t>(</a:t>
            </a:r>
            <a:r>
              <a:rPr lang="en-US" sz="1463" dirty="0" err="1" smtClean="0">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&lt;input </a:t>
            </a:r>
            <a:r>
              <a:rPr lang="de-DE"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onGreetingChange</a:t>
            </a:r>
            <a:r>
              <a:rPr lang="en-US" sz="1463" dirty="0" smtClean="0">
                <a:solidFill>
                  <a:srgbClr val="025249"/>
                </a:solidFill>
                <a:latin typeface="Source Code Pro" charset="0"/>
                <a:ea typeface="Source Code Pro" charset="0"/>
                <a:cs typeface="Source Code Pro" charset="0"/>
              </a:rPr>
              <a:t>(</a:t>
            </a:r>
            <a:r>
              <a:rPr lang="en-US" sz="1463" dirty="0" err="1" smtClean="0">
                <a:solidFill>
                  <a:srgbClr val="025249"/>
                </a:solidFill>
                <a:latin typeface="Source Code Pro" charset="0"/>
                <a:ea typeface="Source Code Pro" charset="0"/>
                <a:cs typeface="Source Code Pro" charset="0"/>
              </a:rPr>
              <a:t>newGreeting</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smtClean="0">
                <a:solidFill>
                  <a:srgbClr val="EF7D1D"/>
                </a:solidFill>
                <a:latin typeface="Source Code Pro" charset="0"/>
                <a:ea typeface="Source Code Pro" charset="0"/>
                <a:cs typeface="Source Code Pro" charset="0"/>
              </a:rPr>
              <a:t>({greeting: </a:t>
            </a:r>
            <a:r>
              <a:rPr lang="en-US" sz="1463" dirty="0" err="1" smtClean="0">
                <a:solidFill>
                  <a:srgbClr val="EF7D1D"/>
                </a:solidFill>
                <a:latin typeface="Source Code Pro" charset="0"/>
                <a:ea typeface="Source Code Pro" charset="0"/>
                <a:cs typeface="Source Code Pro" charset="0"/>
              </a:rPr>
              <a:t>newGreeting</a:t>
            </a:r>
            <a:r>
              <a:rPr lang="en-US" sz="1463" dirty="0" smtClean="0">
                <a:solidFill>
                  <a:srgbClr val="EF7D1D"/>
                </a:solidFill>
                <a:latin typeface="Source Code Pro" charset="0"/>
                <a:ea typeface="Source Code Pro" charset="0"/>
                <a:cs typeface="Source Code Pro" charset="0"/>
              </a:rPr>
              <a:t>});</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pic>
        <p:nvPicPr>
          <p:cNvPr id="25" name="Bild 24"/>
          <p:cNvPicPr>
            <a:picLocks noChangeAspect="1"/>
          </p:cNvPicPr>
          <p:nvPr/>
        </p:nvPicPr>
        <p:blipFill>
          <a:blip r:embed="rId3"/>
          <a:stretch>
            <a:fillRect/>
          </a:stretch>
        </p:blipFill>
        <p:spPr>
          <a:xfrm>
            <a:off x="2890068" y="1554820"/>
            <a:ext cx="3330900" cy="452344"/>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1351122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sp>
        <p:nvSpPr>
          <p:cNvPr id="12" name="Inhaltsplatzhalter 6"/>
          <p:cNvSpPr txBox="1">
            <a:spLocks/>
          </p:cNvSpPr>
          <p:nvPr/>
        </p:nvSpPr>
        <p:spPr>
          <a:xfrm>
            <a:off x="6891716" y="1657860"/>
            <a:ext cx="533951"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charset="0"/>
                <a:ea typeface="Source Sans Pro" charset="0"/>
                <a:cs typeface="Source Sans Pro" charset="0"/>
              </a:rPr>
              <a:t>input</a:t>
            </a:r>
            <a:endParaRPr lang="de-DE" sz="1000" b="1"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6631997" y="1606207"/>
            <a:ext cx="0" cy="400957"/>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6631998" y="1806686"/>
            <a:ext cx="193805"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6461196" y="1606207"/>
            <a:ext cx="170802"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6461197" y="2007164"/>
            <a:ext cx="170801" cy="0"/>
          </a:xfrm>
          <a:prstGeom prst="line">
            <a:avLst/>
          </a:prstGeom>
          <a:ln w="22225">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smtClean="0">
                <a:solidFill>
                  <a:srgbClr val="025249"/>
                </a:solidFill>
                <a:latin typeface="Source Code Pro" charset="0"/>
                <a:ea typeface="Source Code Pro" charset="0"/>
                <a:cs typeface="Source Code Pro" charset="0"/>
              </a:rPr>
              <a:t>GreetingDetail</a:t>
            </a:r>
            <a:r>
              <a:rPr lang="en-US" sz="1463" dirty="0" smtClean="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smtClean="0">
                <a:solidFill>
                  <a:srgbClr val="025249"/>
                </a:solidFill>
                <a:latin typeface="Source Code Pro" charset="0"/>
                <a:ea typeface="Source Code Pro" charset="0"/>
                <a:cs typeface="Source Code Pro" charset="0"/>
              </a:rPr>
              <a:t>this.state.greeting</a:t>
            </a: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smtClean="0">
                <a:solidFill>
                  <a:srgbClr val="025249"/>
                </a:solidFill>
                <a:latin typeface="Source Code Pro" charset="0"/>
                <a:ea typeface="Source Code Pro" charset="0"/>
                <a:cs typeface="Source Code Pro" charset="0"/>
              </a:rPr>
              <a:t>this.onGreetingChange</a:t>
            </a:r>
            <a:r>
              <a:rPr lang="en-US" sz="1463" dirty="0" smtClean="0">
                <a:solidFill>
                  <a:srgbClr val="025249"/>
                </a:solidFill>
                <a:latin typeface="Source Code Pro" charset="0"/>
                <a:ea typeface="Source Code Pro" charset="0"/>
                <a:cs typeface="Source Code Pro" charset="0"/>
              </a:rPr>
              <a:t>(</a:t>
            </a:r>
            <a:r>
              <a:rPr lang="en-US" sz="1463" dirty="0" err="1" smtClean="0">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&lt;input </a:t>
            </a:r>
            <a:r>
              <a:rPr lang="de-DE"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onGreetingChange</a:t>
            </a:r>
            <a:r>
              <a:rPr lang="en-US" sz="1463" dirty="0" smtClean="0">
                <a:solidFill>
                  <a:srgbClr val="025249"/>
                </a:solidFill>
                <a:latin typeface="Source Code Pro" charset="0"/>
                <a:ea typeface="Source Code Pro" charset="0"/>
                <a:cs typeface="Source Code Pro" charset="0"/>
              </a:rPr>
              <a:t>(</a:t>
            </a:r>
            <a:r>
              <a:rPr lang="en-US" sz="1463" dirty="0" err="1" smtClean="0">
                <a:solidFill>
                  <a:srgbClr val="025249"/>
                </a:solidFill>
                <a:latin typeface="Source Code Pro" charset="0"/>
                <a:ea typeface="Source Code Pro" charset="0"/>
                <a:cs typeface="Source Code Pro" charset="0"/>
              </a:rPr>
              <a:t>newGreeting</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smtClean="0">
                <a:solidFill>
                  <a:srgbClr val="025249"/>
                </a:solidFill>
                <a:latin typeface="Source Code Pro" charset="0"/>
                <a:ea typeface="Source Code Pro" charset="0"/>
                <a:cs typeface="Source Code Pro" charset="0"/>
              </a:rPr>
              <a:t>({greeting: </a:t>
            </a:r>
            <a:r>
              <a:rPr lang="en-US" sz="1463" dirty="0" err="1" smtClean="0">
                <a:solidFill>
                  <a:srgbClr val="025249"/>
                </a:solidFill>
                <a:latin typeface="Source Code Pro" charset="0"/>
                <a:ea typeface="Source Code Pro" charset="0"/>
                <a:cs typeface="Source Code Pro" charset="0"/>
              </a:rPr>
              <a:t>newGreeting</a:t>
            </a: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pic>
        <p:nvPicPr>
          <p:cNvPr id="25" name="Bild 24"/>
          <p:cNvPicPr>
            <a:picLocks noChangeAspect="1"/>
          </p:cNvPicPr>
          <p:nvPr/>
        </p:nvPicPr>
        <p:blipFill>
          <a:blip r:embed="rId3"/>
          <a:stretch>
            <a:fillRect/>
          </a:stretch>
        </p:blipFill>
        <p:spPr>
          <a:xfrm>
            <a:off x="2890068" y="1554820"/>
            <a:ext cx="3330900" cy="452344"/>
          </a:xfrm>
          <a:prstGeom prst="rect">
            <a:avLst/>
          </a:prstGeom>
          <a:effectLst>
            <a:outerShdw blurRad="50800" dist="76200" dir="2700000" algn="tl" rotWithShape="0">
              <a:prstClr val="black">
                <a:alpha val="40000"/>
              </a:prstClr>
            </a:outerShdw>
          </a:effectLst>
        </p:spPr>
      </p:pic>
    </p:spTree>
    <p:extLst>
      <p:ext uri="{BB962C8B-B14F-4D97-AF65-F5344CB8AC3E}">
        <p14:creationId xmlns:p14="http://schemas.microsoft.com/office/powerpoint/2010/main" val="98122073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07990519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Rethinking</a:t>
            </a:r>
            <a:r>
              <a:rPr lang="de-DE" dirty="0" smtClean="0"/>
              <a:t> </a:t>
            </a:r>
            <a:r>
              <a:rPr lang="de-DE" dirty="0" err="1" smtClean="0"/>
              <a:t>best</a:t>
            </a:r>
            <a:r>
              <a:rPr lang="de-DE" dirty="0" smtClean="0"/>
              <a:t> </a:t>
            </a:r>
            <a:r>
              <a:rPr lang="de-DE" dirty="0" err="1" smtClean="0"/>
              <a:t>practices</a:t>
            </a:r>
            <a:endParaRPr lang="de-DE" dirty="0"/>
          </a:p>
        </p:txBody>
      </p:sp>
      <p:sp>
        <p:nvSpPr>
          <p:cNvPr id="29" name="Textfeld 28"/>
          <p:cNvSpPr txBox="1"/>
          <p:nvPr/>
        </p:nvSpPr>
        <p:spPr>
          <a:xfrm>
            <a:off x="1970210" y="2951926"/>
            <a:ext cx="7688946" cy="2971519"/>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smtClean="0">
                <a:solidFill>
                  <a:srgbClr val="025249"/>
                </a:solidFill>
                <a:latin typeface="Source Code Pro" charset="0"/>
                <a:ea typeface="Source Code Pro" charset="0"/>
                <a:cs typeface="Source Code Pro" charset="0"/>
              </a:rPr>
              <a:t>GreetingDetail</a:t>
            </a:r>
            <a:r>
              <a:rPr lang="en-US" sz="1463" dirty="0" smtClean="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smtClean="0">
                <a:solidFill>
                  <a:srgbClr val="EF7D1D"/>
                </a:solidFill>
                <a:latin typeface="Source Code Pro" charset="0"/>
                <a:ea typeface="Source Code Pro" charset="0"/>
                <a:cs typeface="Source Code Pro" charset="0"/>
              </a:rPr>
              <a:t>   </a:t>
            </a:r>
            <a:r>
              <a:rPr lang="en-US" sz="1463" dirty="0" err="1" smtClean="0">
                <a:solidFill>
                  <a:srgbClr val="EF7D1D"/>
                </a:solidFill>
                <a:latin typeface="Source Code Pro" charset="0"/>
                <a:ea typeface="Source Code Pro" charset="0"/>
                <a:cs typeface="Source Code Pro" charset="0"/>
              </a:rPr>
              <a:t>const</a:t>
            </a:r>
            <a:r>
              <a:rPr lang="en-US" sz="1463"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saveDisabled</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this.</a:t>
            </a:r>
            <a:r>
              <a:rPr lang="en-US" sz="1463" b="1" dirty="0" err="1" smtClean="0">
                <a:solidFill>
                  <a:srgbClr val="EF7D1D"/>
                </a:solidFill>
                <a:latin typeface="Source Code Pro" charset="0"/>
                <a:ea typeface="Source Code Pro" charset="0"/>
                <a:cs typeface="Source Code Pro" charset="0"/>
              </a:rPr>
              <a:t>state</a:t>
            </a:r>
            <a:r>
              <a:rPr lang="en-US" sz="1463" dirty="0" err="1" smtClean="0">
                <a:solidFill>
                  <a:srgbClr val="EF7D1D"/>
                </a:solidFill>
                <a:latin typeface="Source Code Pro" charset="0"/>
                <a:ea typeface="Source Code Pro" charset="0"/>
                <a:cs typeface="Source Code Pro" charset="0"/>
              </a:rPr>
              <a:t>.name</a:t>
            </a:r>
            <a:r>
              <a:rPr lang="en-US" sz="1463" dirty="0" smtClean="0">
                <a:solidFill>
                  <a:srgbClr val="EF7D1D"/>
                </a:solidFill>
                <a:latin typeface="Source Code Pro" charset="0"/>
                <a:ea typeface="Source Code Pro" charset="0"/>
                <a:cs typeface="Source Code Pro" charset="0"/>
              </a:rPr>
              <a:t> &amp;&amp; </a:t>
            </a:r>
            <a:r>
              <a:rPr lang="en-US" sz="1463" dirty="0" err="1" smtClean="0">
                <a:solidFill>
                  <a:srgbClr val="EF7D1D"/>
                </a:solidFill>
                <a:latin typeface="Source Code Pro" charset="0"/>
                <a:ea typeface="Source Code Pro" charset="0"/>
                <a:cs typeface="Source Code Pro" charset="0"/>
              </a:rPr>
              <a:t>this.</a:t>
            </a:r>
            <a:r>
              <a:rPr lang="en-US" sz="1463" b="1" dirty="0" err="1" smtClean="0">
                <a:solidFill>
                  <a:srgbClr val="EF7D1D"/>
                </a:solidFill>
                <a:latin typeface="Source Code Pro" charset="0"/>
                <a:ea typeface="Source Code Pro" charset="0"/>
                <a:cs typeface="Source Code Pro" charset="0"/>
              </a:rPr>
              <a:t>state</a:t>
            </a:r>
            <a:r>
              <a:rPr lang="en-US" sz="1463" dirty="0" err="1" smtClean="0">
                <a:solidFill>
                  <a:srgbClr val="EF7D1D"/>
                </a:solidFill>
                <a:latin typeface="Source Code Pro" charset="0"/>
                <a:ea typeface="Source Code Pro" charset="0"/>
                <a:cs typeface="Source Code Pro" charset="0"/>
              </a:rPr>
              <a:t>.greeting</a:t>
            </a:r>
            <a:r>
              <a:rPr lang="en-US" sz="1463" dirty="0" smtClean="0">
                <a:solidFill>
                  <a:srgbClr val="EF7D1D"/>
                </a:solidFill>
                <a:latin typeface="Source Code Pro" charset="0"/>
                <a:ea typeface="Source Code Pro" charset="0"/>
                <a:cs typeface="Source Code Pro" charset="0"/>
              </a:rPr>
              <a:t>);</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 ... /&gt;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     &lt;input </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smtClean="0">
                <a:solidFill>
                  <a:srgbClr val="025249"/>
                </a:solidFill>
                <a:latin typeface="Source Code Pro" charset="0"/>
                <a:ea typeface="Source Code Pro" charset="0"/>
                <a:cs typeface="Source Code Pro" charset="0"/>
              </a:rPr>
              <a:t>     </a:t>
            </a:r>
            <a:r>
              <a:rPr lang="de-DE" sz="1463" dirty="0" smtClean="0">
                <a:solidFill>
                  <a:srgbClr val="EF7D1D"/>
                </a:solidFill>
                <a:latin typeface="Source Code Pro" charset="0"/>
                <a:ea typeface="Source Code Pro" charset="0"/>
                <a:cs typeface="Source Code Pro" charset="0"/>
              </a:rPr>
              <a:t>&lt;</a:t>
            </a:r>
            <a:r>
              <a:rPr lang="de-DE" sz="1463" dirty="0" err="1" smtClean="0">
                <a:solidFill>
                  <a:srgbClr val="EF7D1D"/>
                </a:solidFill>
                <a:latin typeface="Source Code Pro" charset="0"/>
                <a:ea typeface="Source Code Pro" charset="0"/>
                <a:cs typeface="Source Code Pro" charset="0"/>
              </a:rPr>
              <a:t>button</a:t>
            </a:r>
            <a:r>
              <a:rPr lang="de-DE" sz="1463" dirty="0" smtClean="0">
                <a:solidFill>
                  <a:srgbClr val="EF7D1D"/>
                </a:solidFill>
                <a:latin typeface="Source Code Pro" charset="0"/>
                <a:ea typeface="Source Code Pro" charset="0"/>
                <a:cs typeface="Source Code Pro" charset="0"/>
              </a:rPr>
              <a:t> </a:t>
            </a:r>
            <a:r>
              <a:rPr lang="de-DE" sz="1463" dirty="0" err="1" smtClean="0">
                <a:solidFill>
                  <a:srgbClr val="EF7D1D"/>
                </a:solidFill>
                <a:latin typeface="Source Code Pro" charset="0"/>
                <a:ea typeface="Source Code Pro" charset="0"/>
                <a:cs typeface="Source Code Pro" charset="0"/>
              </a:rPr>
              <a:t>disabled</a:t>
            </a:r>
            <a:r>
              <a:rPr lang="de-DE" sz="1463" dirty="0" smtClean="0">
                <a:solidFill>
                  <a:srgbClr val="EF7D1D"/>
                </a:solidFill>
                <a:latin typeface="Source Code Pro" charset="0"/>
                <a:ea typeface="Source Code Pro" charset="0"/>
                <a:cs typeface="Source Code Pro" charset="0"/>
              </a:rPr>
              <a:t>={</a:t>
            </a:r>
            <a:r>
              <a:rPr lang="de-DE" sz="1463" b="1" dirty="0" err="1" smtClean="0">
                <a:solidFill>
                  <a:srgbClr val="EF7D1D"/>
                </a:solidFill>
                <a:latin typeface="Source Code Pro" charset="0"/>
                <a:ea typeface="Source Code Pro" charset="0"/>
                <a:cs typeface="Source Code Pro" charset="0"/>
              </a:rPr>
              <a:t>saveDisabled</a:t>
            </a:r>
            <a:r>
              <a:rPr lang="de-DE" sz="1463" dirty="0" smtClean="0">
                <a:solidFill>
                  <a:srgbClr val="EF7D1D"/>
                </a:solidFill>
                <a:latin typeface="Source Code Pro" charset="0"/>
                <a:ea typeface="Source Code Pro" charset="0"/>
                <a:cs typeface="Source Code Pro" charset="0"/>
              </a:rPr>
              <a:t>}&gt;Save&lt;/</a:t>
            </a:r>
            <a:r>
              <a:rPr lang="de-DE" sz="1463" dirty="0" err="1" smtClean="0">
                <a:solidFill>
                  <a:srgbClr val="EF7D1D"/>
                </a:solidFill>
                <a:latin typeface="Source Code Pro" charset="0"/>
                <a:ea typeface="Source Code Pro" charset="0"/>
                <a:cs typeface="Source Code Pro" charset="0"/>
              </a:rPr>
              <a:t>button</a:t>
            </a:r>
            <a:r>
              <a:rPr lang="de-DE" sz="1463" dirty="0" smtClean="0">
                <a:solidFill>
                  <a:srgbClr val="EF7D1D"/>
                </a:solidFill>
                <a:latin typeface="Source Code Pro" charset="0"/>
                <a:ea typeface="Source Code Pro" charset="0"/>
                <a:cs typeface="Source Code Pro" charset="0"/>
              </a:rPr>
              <a:t>&gt;</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grpSp>
        <p:nvGrpSpPr>
          <p:cNvPr id="4" name="Gruppierung 3"/>
          <p:cNvGrpSpPr/>
          <p:nvPr/>
        </p:nvGrpSpPr>
        <p:grpSpPr>
          <a:xfrm>
            <a:off x="3416383" y="1251277"/>
            <a:ext cx="2639256" cy="1405521"/>
            <a:chOff x="7280044" y="912677"/>
            <a:chExt cx="3142964" cy="1673768"/>
          </a:xfrm>
        </p:grpSpPr>
        <p:pic>
          <p:nvPicPr>
            <p:cNvPr id="21" name="Bild 20"/>
            <p:cNvPicPr>
              <a:picLocks noChangeAspect="1"/>
            </p:cNvPicPr>
            <p:nvPr/>
          </p:nvPicPr>
          <p:blipFill>
            <a:blip r:embed="rId3"/>
            <a:stretch>
              <a:fillRect/>
            </a:stretch>
          </p:blipFill>
          <p:spPr>
            <a:xfrm>
              <a:off x="7280044" y="912677"/>
              <a:ext cx="3142964" cy="1673768"/>
            </a:xfrm>
            <a:prstGeom prst="rect">
              <a:avLst/>
            </a:prstGeom>
          </p:spPr>
        </p:pic>
        <p:sp>
          <p:nvSpPr>
            <p:cNvPr id="27" name="Rechteck 26"/>
            <p:cNvSpPr/>
            <p:nvPr/>
          </p:nvSpPr>
          <p:spPr>
            <a:xfrm>
              <a:off x="7280044" y="912677"/>
              <a:ext cx="3142964" cy="1673767"/>
            </a:xfrm>
            <a:prstGeom prst="rect">
              <a:avLst/>
            </a:prstGeom>
            <a:noFill/>
            <a:ln>
              <a:solidFill>
                <a:srgbClr val="0252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cxnSp>
        <p:nvCxnSpPr>
          <p:cNvPr id="45" name="Gerade Verbindung 10"/>
          <p:cNvCxnSpPr/>
          <p:nvPr/>
        </p:nvCxnSpPr>
        <p:spPr>
          <a:xfrm flipV="1">
            <a:off x="2833094" y="1440935"/>
            <a:ext cx="0" cy="1010897"/>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7" name="Gerade Verbindung 10"/>
          <p:cNvCxnSpPr/>
          <p:nvPr/>
        </p:nvCxnSpPr>
        <p:spPr>
          <a:xfrm flipH="1" flipV="1">
            <a:off x="2846231" y="1440935"/>
            <a:ext cx="445817" cy="1"/>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49" name="Gerade Verbindung 10"/>
          <p:cNvCxnSpPr/>
          <p:nvPr/>
        </p:nvCxnSpPr>
        <p:spPr>
          <a:xfrm flipH="1">
            <a:off x="2846231" y="1954037"/>
            <a:ext cx="432680" cy="0"/>
          </a:xfrm>
          <a:prstGeom prst="line">
            <a:avLst/>
          </a:prstGeom>
          <a:ln w="2540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50" name="Gerade Verbindung 10"/>
          <p:cNvCxnSpPr/>
          <p:nvPr/>
        </p:nvCxnSpPr>
        <p:spPr>
          <a:xfrm flipH="1">
            <a:off x="2846231" y="2467139"/>
            <a:ext cx="432678" cy="0"/>
          </a:xfrm>
          <a:prstGeom prst="line">
            <a:avLst/>
          </a:prstGeom>
          <a:ln w="25400">
            <a:solidFill>
              <a:srgbClr val="41719C"/>
            </a:solidFill>
            <a:prstDash val="sysDash"/>
            <a:bevel/>
            <a:headEnd type="triangle" w="lg" len="lg"/>
            <a:tailEnd type="none"/>
          </a:ln>
          <a:effectLst/>
        </p:spPr>
        <p:style>
          <a:lnRef idx="2">
            <a:schemeClr val="accent1"/>
          </a:lnRef>
          <a:fillRef idx="0">
            <a:schemeClr val="accent1"/>
          </a:fillRef>
          <a:effectRef idx="1">
            <a:schemeClr val="accent1"/>
          </a:effectRef>
          <a:fontRef idx="minor">
            <a:schemeClr val="tx1"/>
          </a:fontRef>
        </p:style>
      </p:cxnSp>
      <p:sp>
        <p:nvSpPr>
          <p:cNvPr id="13" name="Rechteck 12"/>
          <p:cNvSpPr/>
          <p:nvPr/>
        </p:nvSpPr>
        <p:spPr>
          <a:xfrm>
            <a:off x="0" y="66564"/>
            <a:ext cx="9905999" cy="954107"/>
          </a:xfrm>
          <a:prstGeom prst="rect">
            <a:avLst/>
          </a:prstGeom>
        </p:spPr>
        <p:txBody>
          <a:bodyPr wrap="square">
            <a:spAutoFit/>
          </a:bodyPr>
          <a:lstStyle/>
          <a:p>
            <a:pPr algn="ctr"/>
            <a:r>
              <a:rPr lang="de-DE" sz="3200" b="1" dirty="0" smtClean="0">
                <a:solidFill>
                  <a:srgbClr val="EF7D1D"/>
                </a:solidFill>
                <a:latin typeface="Source Sans Pro Semibold" charset="0"/>
                <a:ea typeface="Source Sans Pro Semibold" charset="0"/>
                <a:cs typeface="Source Sans Pro Semibold" charset="0"/>
              </a:rPr>
              <a:t>Gerendert wird immer ganze Komponente</a:t>
            </a:r>
          </a:p>
          <a:p>
            <a:pPr algn="ctr"/>
            <a:r>
              <a:rPr lang="de-DE" sz="2400" b="1" dirty="0" smtClean="0">
                <a:solidFill>
                  <a:srgbClr val="025249"/>
                </a:solidFill>
                <a:latin typeface="Source Sans Pro Semibold" charset="0"/>
                <a:ea typeface="Source Sans Pro Semibold" charset="0"/>
                <a:cs typeface="Source Sans Pro Semibold" charset="0"/>
              </a:rPr>
              <a:t>Vermeidet Inkonsistenzen</a:t>
            </a:r>
            <a:endParaRPr lang="de-DE" sz="2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0949462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Autofit/>
          </a:bodyPr>
          <a:lstStyle/>
          <a:p>
            <a:r>
              <a:rPr lang="de-DE" sz="4400" dirty="0" smtClean="0"/>
              <a:t>Typische</a:t>
            </a:r>
            <a:r>
              <a:rPr lang="de-DE" sz="6000" dirty="0" smtClean="0"/>
              <a:t/>
            </a:r>
            <a:br>
              <a:rPr lang="de-DE" sz="6000" dirty="0" smtClean="0"/>
            </a:br>
            <a:r>
              <a:rPr lang="de-DE" sz="6000" dirty="0" smtClean="0"/>
              <a:t>Architekturen</a:t>
            </a:r>
            <a:endParaRPr lang="de-DE" sz="3200"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543615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Kommunikation über Properties und </a:t>
            </a:r>
            <a:r>
              <a:rPr lang="de-DE" sz="2400" b="1" dirty="0" err="1" smtClean="0">
                <a:solidFill>
                  <a:srgbClr val="025249"/>
                </a:solidFill>
                <a:latin typeface="Source Sans Pro" charset="0"/>
                <a:ea typeface="Source Sans Pro" charset="0"/>
                <a:cs typeface="Source Sans Pro" charset="0"/>
              </a:rPr>
              <a:t>Callbacks</a:t>
            </a:r>
            <a:endParaRPr lang="de-DE" sz="2400" b="1" dirty="0" smtClean="0">
              <a:solidFill>
                <a:srgbClr val="025249"/>
              </a:solidFill>
              <a:latin typeface="Source Sans Pro" charset="0"/>
              <a:ea typeface="Source Sans Pro" charset="0"/>
              <a:cs typeface="Source Sans Pro" charset="0"/>
            </a:endParaRPr>
          </a:p>
        </p:txBody>
      </p:sp>
      <p:pic>
        <p:nvPicPr>
          <p:cNvPr id="5" name="Bild 4"/>
          <p:cNvPicPr>
            <a:picLocks noChangeAspect="1"/>
          </p:cNvPicPr>
          <p:nvPr/>
        </p:nvPicPr>
        <p:blipFill>
          <a:blip r:embed="rId3"/>
          <a:stretch>
            <a:fillRect/>
          </a:stretch>
        </p:blipFill>
        <p:spPr>
          <a:xfrm>
            <a:off x="378758" y="1071345"/>
            <a:ext cx="9148485" cy="4312025"/>
          </a:xfrm>
          <a:prstGeom prst="rect">
            <a:avLst/>
          </a:prstGeom>
        </p:spPr>
      </p:pic>
    </p:spTree>
    <p:extLst>
      <p:ext uri="{BB962C8B-B14F-4D97-AF65-F5344CB8AC3E}">
        <p14:creationId xmlns:p14="http://schemas.microsoft.com/office/powerpoint/2010/main" val="71571643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199" y="5188130"/>
            <a:ext cx="9932473" cy="1544141"/>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Semibold" charset="0"/>
                <a:ea typeface="Source Sans Pro Semibold" charset="0"/>
                <a:cs typeface="Source Sans Pro Semibold" charset="0"/>
              </a:rPr>
              <a:t>Probleme:</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Wohin mit gemeinsamen Zustand? (</a:t>
            </a:r>
            <a:r>
              <a:rPr lang="de-DE" sz="2000" dirty="0" err="1" smtClean="0">
                <a:solidFill>
                  <a:srgbClr val="025249"/>
                </a:solidFill>
                <a:latin typeface="Source Sans Pro" charset="0"/>
                <a:ea typeface="Source Sans Pro" charset="0"/>
                <a:cs typeface="Source Sans Pro" charset="0"/>
              </a:rPr>
              <a:t>Greetings</a:t>
            </a:r>
            <a:r>
              <a:rPr lang="de-DE" sz="2000" dirty="0" smtClean="0">
                <a:solidFill>
                  <a:srgbClr val="025249"/>
                </a:solidFill>
                <a:latin typeface="Source Sans Pro" charset="0"/>
                <a:ea typeface="Source Sans Pro" charset="0"/>
                <a:cs typeface="Source Sans Pro" charset="0"/>
              </a:rPr>
              <a:t> in 3 Komponenten!)</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Es entstehen "Gott-Komponenten"</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Kopplung UI und Fach-Logik</a:t>
            </a:r>
          </a:p>
        </p:txBody>
      </p:sp>
      <p:pic>
        <p:nvPicPr>
          <p:cNvPr id="2" name="Bild 1"/>
          <p:cNvPicPr>
            <a:picLocks noChangeAspect="1"/>
          </p:cNvPicPr>
          <p:nvPr/>
        </p:nvPicPr>
        <p:blipFill>
          <a:blip r:embed="rId3"/>
          <a:stretch>
            <a:fillRect/>
          </a:stretch>
        </p:blipFill>
        <p:spPr>
          <a:xfrm>
            <a:off x="656823" y="904508"/>
            <a:ext cx="8754165" cy="4283622"/>
          </a:xfrm>
          <a:prstGeom prst="rect">
            <a:avLst/>
          </a:prstGeom>
        </p:spPr>
      </p:pic>
    </p:spTree>
    <p:extLst>
      <p:ext uri="{BB962C8B-B14F-4D97-AF65-F5344CB8AC3E}">
        <p14:creationId xmlns:p14="http://schemas.microsoft.com/office/powerpoint/2010/main" val="101534786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Externes State Management</a:t>
            </a:r>
            <a:endParaRPr lang="de-DE" dirty="0"/>
          </a:p>
        </p:txBody>
      </p:sp>
      <p:sp>
        <p:nvSpPr>
          <p:cNvPr id="25" name="Titel 3"/>
          <p:cNvSpPr txBox="1">
            <a:spLocks/>
          </p:cNvSpPr>
          <p:nvPr/>
        </p:nvSpPr>
        <p:spPr>
          <a:xfrm>
            <a:off x="0" y="4676858"/>
            <a:ext cx="9906000" cy="790223"/>
          </a:xfrm>
          <a:prstGeom prst="rect">
            <a:avLst/>
          </a:prstGeom>
        </p:spPr>
        <p:txBody>
          <a:bodyPr vert="horz" lIns="0" tIns="0" rIns="0" bIns="0" rtlCol="0" anchor="ctr" anchorCtr="0">
            <a:noAutofit/>
          </a:bodyPr>
          <a:lstStyle>
            <a:lvl1pPr algn="ctr" defTabSz="914400" rtl="0" eaLnBrk="1" latinLnBrk="0" hangingPunct="1">
              <a:lnSpc>
                <a:spcPct val="90000"/>
              </a:lnSpc>
              <a:spcBef>
                <a:spcPct val="0"/>
              </a:spcBef>
              <a:buNone/>
              <a:defRPr sz="2031" b="1" i="0" kern="1200" cap="all" baseline="0">
                <a:solidFill>
                  <a:srgbClr val="025249"/>
                </a:solidFill>
                <a:latin typeface="Montserrat" charset="0"/>
                <a:ea typeface="+mj-ea"/>
                <a:cs typeface="+mj-cs"/>
              </a:defRPr>
            </a:lvl1pPr>
          </a:lstStyle>
          <a:p>
            <a:r>
              <a:rPr lang="de-DE" sz="11500" dirty="0" err="1" smtClean="0"/>
              <a:t>Redux</a:t>
            </a:r>
            <a:endParaRPr lang="de-DE" sz="8000" dirty="0"/>
          </a:p>
        </p:txBody>
      </p:sp>
    </p:spTree>
    <p:extLst>
      <p:ext uri="{BB962C8B-B14F-4D97-AF65-F5344CB8AC3E}">
        <p14:creationId xmlns:p14="http://schemas.microsoft.com/office/powerpoint/2010/main" val="113677309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REACT RENDER ZYKLUS</a:t>
            </a:r>
            <a:endParaRPr lang="de-DE" dirty="0"/>
          </a:p>
        </p:txBody>
      </p:sp>
      <p:pic>
        <p:nvPicPr>
          <p:cNvPr id="24" name="Bild 23"/>
          <p:cNvPicPr>
            <a:picLocks noChangeAspect="1"/>
          </p:cNvPicPr>
          <p:nvPr/>
        </p:nvPicPr>
        <p:blipFill>
          <a:blip r:embed="rId2"/>
          <a:stretch>
            <a:fillRect/>
          </a:stretch>
        </p:blipFill>
        <p:spPr>
          <a:xfrm>
            <a:off x="2206088" y="1008012"/>
            <a:ext cx="6704438" cy="5621000"/>
          </a:xfrm>
          <a:prstGeom prst="rect">
            <a:avLst/>
          </a:prstGeom>
        </p:spPr>
      </p:pic>
    </p:spTree>
    <p:extLst>
      <p:ext uri="{BB962C8B-B14F-4D97-AF65-F5344CB8AC3E}">
        <p14:creationId xmlns:p14="http://schemas.microsoft.com/office/powerpoint/2010/main" val="2481910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OOSE Hamburg | Oktober 2017 | @</a:t>
            </a:r>
            <a:r>
              <a:rPr lang="de-DE" sz="1400" spc="80" dirty="0" err="1" smtClean="0">
                <a:solidFill>
                  <a:srgbClr val="D4EBE9"/>
                </a:solidFill>
              </a:rPr>
              <a:t>nilshartmann</a:t>
            </a:r>
            <a:endParaRPr lang="de-DE" sz="1400" spc="80" dirty="0">
              <a:solidFill>
                <a:srgbClr val="D4EBE9"/>
              </a:solidFill>
            </a:endParaRPr>
          </a:p>
        </p:txBody>
      </p:sp>
      <p:sp>
        <p:nvSpPr>
          <p:cNvPr id="3" name="Rechteck 2"/>
          <p:cNvSpPr/>
          <p:nvPr/>
        </p:nvSpPr>
        <p:spPr>
          <a:xfrm>
            <a:off x="705893" y="153703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8048917" y="2327739"/>
            <a:ext cx="1117578" cy="994287"/>
          </a:xfrm>
          <a:prstGeom prst="rect">
            <a:avLst/>
          </a:prstGeom>
        </p:spPr>
      </p:pic>
      <p:sp>
        <p:nvSpPr>
          <p:cNvPr id="7" name="Textfeld 6"/>
          <p:cNvSpPr txBox="1"/>
          <p:nvPr/>
        </p:nvSpPr>
        <p:spPr>
          <a:xfrm>
            <a:off x="868697" y="1311991"/>
            <a:ext cx="4507965" cy="338554"/>
          </a:xfrm>
          <a:prstGeom prst="rect">
            <a:avLst/>
          </a:prstGeom>
          <a:noFill/>
        </p:spPr>
        <p:txBody>
          <a:bodyPr wrap="none" rtlCol="0">
            <a:spAutoFit/>
          </a:bodyPr>
          <a:lstStyle/>
          <a:p>
            <a:r>
              <a:rPr lang="de-DE" sz="1600" b="1" dirty="0">
                <a:solidFill>
                  <a:srgbClr val="36544F"/>
                </a:solidFill>
                <a:latin typeface="Source Sans Pro" charset="0"/>
                <a:ea typeface="Source Sans Pro" charset="0"/>
                <a:cs typeface="Source Sans Pro" charset="0"/>
              </a:rPr>
              <a:t>NILS </a:t>
            </a:r>
            <a:r>
              <a:rPr lang="de-DE" sz="1600" b="1" dirty="0" smtClean="0">
                <a:solidFill>
                  <a:srgbClr val="36544F"/>
                </a:solidFill>
                <a:latin typeface="Source Sans Pro" charset="0"/>
                <a:ea typeface="Source Sans Pro" charset="0"/>
                <a:cs typeface="Source Sans Pro" charset="0"/>
              </a:rPr>
              <a:t>HARTMANN </a:t>
            </a:r>
            <a:r>
              <a:rPr lang="de-DE" sz="1600" b="1" dirty="0" smtClean="0">
                <a:solidFill>
                  <a:srgbClr val="025249"/>
                </a:solidFill>
                <a:latin typeface="Source Sans Pro" charset="0"/>
                <a:ea typeface="Source Sans Pro" charset="0"/>
                <a:cs typeface="Source Sans Pro" charset="0"/>
              </a:rPr>
              <a:t>| HTTPS://NILSHARTMANN.NET</a:t>
            </a:r>
          </a:p>
        </p:txBody>
      </p:sp>
      <p:sp>
        <p:nvSpPr>
          <p:cNvPr id="8" name="Rechteck 7"/>
          <p:cNvSpPr/>
          <p:nvPr/>
        </p:nvSpPr>
        <p:spPr>
          <a:xfrm>
            <a:off x="4992670" y="4248416"/>
            <a:ext cx="3107710" cy="369332"/>
          </a:xfrm>
          <a:prstGeom prst="rect">
            <a:avLst/>
          </a:prstGeom>
        </p:spPr>
        <p:txBody>
          <a:bodyPr wrap="none">
            <a:spAutoFit/>
          </a:bodyPr>
          <a:lstStyle/>
          <a:p>
            <a:pPr algn="r"/>
            <a:r>
              <a:rPr lang="de-DE" b="1" dirty="0" err="1" smtClean="0">
                <a:solidFill>
                  <a:srgbClr val="025249"/>
                </a:solidFill>
              </a:rPr>
              <a:t>Slides</a:t>
            </a:r>
            <a:r>
              <a:rPr lang="de-DE" b="1" dirty="0">
                <a:solidFill>
                  <a:srgbClr val="025249"/>
                </a:solidFill>
              </a:rPr>
              <a:t>: http://</a:t>
            </a:r>
            <a:r>
              <a:rPr lang="de-DE" b="1" dirty="0" err="1" smtClean="0">
                <a:solidFill>
                  <a:srgbClr val="025249"/>
                </a:solidFill>
              </a:rPr>
              <a:t>bit.ly</a:t>
            </a:r>
            <a:r>
              <a:rPr lang="de-DE" b="1" dirty="0" smtClean="0">
                <a:solidFill>
                  <a:srgbClr val="025249"/>
                </a:solidFill>
              </a:rPr>
              <a:t>/</a:t>
            </a:r>
            <a:r>
              <a:rPr lang="de-DE" b="1" dirty="0" err="1" smtClean="0">
                <a:solidFill>
                  <a:srgbClr val="025249"/>
                </a:solidFill>
              </a:rPr>
              <a:t>oose-react</a:t>
            </a:r>
            <a:endParaRPr lang="de-DE" b="1" dirty="0">
              <a:solidFill>
                <a:srgbClr val="FF0000"/>
              </a:solidFill>
            </a:endParaRPr>
          </a:p>
        </p:txBody>
      </p:sp>
      <p:sp>
        <p:nvSpPr>
          <p:cNvPr id="10" name="Textfeld 9"/>
          <p:cNvSpPr txBox="1"/>
          <p:nvPr/>
        </p:nvSpPr>
        <p:spPr>
          <a:xfrm>
            <a:off x="868697" y="1599029"/>
            <a:ext cx="8545759" cy="646331"/>
          </a:xfrm>
          <a:prstGeom prst="rect">
            <a:avLst/>
          </a:prstGeom>
          <a:noFill/>
        </p:spPr>
        <p:txBody>
          <a:bodyPr wrap="square" rtlCol="0">
            <a:spAutoFit/>
          </a:bodyPr>
          <a:lstStyle/>
          <a:p>
            <a:r>
              <a:rPr lang="de-DE" sz="3600" b="1" dirty="0" smtClean="0">
                <a:solidFill>
                  <a:srgbClr val="EF7D1D"/>
                </a:solidFill>
                <a:latin typeface="Montserrat" charset="0"/>
                <a:ea typeface="Montserrat" charset="0"/>
                <a:cs typeface="Montserrat" charset="0"/>
              </a:rPr>
              <a:t>SINGLE-PAGE-ANWENDUNGEN MIT</a:t>
            </a:r>
            <a:endParaRPr lang="de-DE" sz="3600" b="1" dirty="0">
              <a:solidFill>
                <a:srgbClr val="36544F"/>
              </a:solidFill>
              <a:latin typeface="Montserrat" charset="0"/>
              <a:ea typeface="Montserrat" charset="0"/>
              <a:cs typeface="Montserrat" charset="0"/>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Redux</a:t>
            </a:r>
            <a:r>
              <a:rPr lang="de-DE" dirty="0" smtClean="0"/>
              <a:t>-basierte </a:t>
            </a:r>
            <a:r>
              <a:rPr lang="de-DE" dirty="0" err="1" smtClean="0"/>
              <a:t>React</a:t>
            </a:r>
            <a:r>
              <a:rPr lang="de-DE" dirty="0" smtClean="0"/>
              <a:t>-Anwendung</a:t>
            </a:r>
            <a:endParaRPr lang="de-DE" dirty="0"/>
          </a:p>
        </p:txBody>
      </p:sp>
      <p:pic>
        <p:nvPicPr>
          <p:cNvPr id="4" name="Bild 3"/>
          <p:cNvPicPr>
            <a:picLocks noChangeAspect="1"/>
          </p:cNvPicPr>
          <p:nvPr/>
        </p:nvPicPr>
        <p:blipFill>
          <a:blip r:embed="rId2"/>
          <a:stretch>
            <a:fillRect/>
          </a:stretch>
        </p:blipFill>
        <p:spPr>
          <a:xfrm>
            <a:off x="415163" y="1146220"/>
            <a:ext cx="9307143" cy="5389808"/>
          </a:xfrm>
          <a:prstGeom prst="rect">
            <a:avLst/>
          </a:prstGeom>
        </p:spPr>
      </p:pic>
    </p:spTree>
    <p:extLst>
      <p:ext uri="{BB962C8B-B14F-4D97-AF65-F5344CB8AC3E}">
        <p14:creationId xmlns:p14="http://schemas.microsoft.com/office/powerpoint/2010/main" val="150733115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Redux</a:t>
            </a:r>
            <a:r>
              <a:rPr lang="de-DE" dirty="0" smtClean="0"/>
              <a:t> Architektur</a:t>
            </a:r>
            <a:endParaRPr lang="de-DE" dirty="0"/>
          </a:p>
        </p:txBody>
      </p:sp>
      <p:pic>
        <p:nvPicPr>
          <p:cNvPr id="3" name="Bild 2"/>
          <p:cNvPicPr>
            <a:picLocks noChangeAspect="1"/>
          </p:cNvPicPr>
          <p:nvPr/>
        </p:nvPicPr>
        <p:blipFill>
          <a:blip r:embed="rId2"/>
          <a:stretch>
            <a:fillRect/>
          </a:stretch>
        </p:blipFill>
        <p:spPr>
          <a:xfrm>
            <a:off x="428042" y="929066"/>
            <a:ext cx="9294264" cy="5770767"/>
          </a:xfrm>
          <a:prstGeom prst="rect">
            <a:avLst/>
          </a:prstGeom>
        </p:spPr>
      </p:pic>
    </p:spTree>
    <p:extLst>
      <p:ext uri="{BB962C8B-B14F-4D97-AF65-F5344CB8AC3E}">
        <p14:creationId xmlns:p14="http://schemas.microsoft.com/office/powerpoint/2010/main" val="199755484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Redux</a:t>
            </a:r>
            <a:endParaRPr lang="de-DE" dirty="0"/>
          </a:p>
        </p:txBody>
      </p:sp>
      <p:sp>
        <p:nvSpPr>
          <p:cNvPr id="3" name="Textfeld 2"/>
          <p:cNvSpPr txBox="1"/>
          <p:nvPr/>
        </p:nvSpPr>
        <p:spPr>
          <a:xfrm>
            <a:off x="2665927" y="1558344"/>
            <a:ext cx="1971950" cy="369332"/>
          </a:xfrm>
          <a:prstGeom prst="rect">
            <a:avLst/>
          </a:prstGeom>
          <a:noFill/>
        </p:spPr>
        <p:txBody>
          <a:bodyPr wrap="none" rtlCol="0">
            <a:spAutoFit/>
          </a:bodyPr>
          <a:lstStyle/>
          <a:p>
            <a:r>
              <a:rPr lang="de-DE" dirty="0" smtClean="0"/>
              <a:t>DEV </a:t>
            </a:r>
            <a:r>
              <a:rPr lang="de-DE" smtClean="0"/>
              <a:t>TOOL BEISPIEL</a:t>
            </a:r>
            <a:endParaRPr lang="de-DE" dirty="0" smtClean="0"/>
          </a:p>
        </p:txBody>
      </p:sp>
    </p:spTree>
    <p:extLst>
      <p:ext uri="{BB962C8B-B14F-4D97-AF65-F5344CB8AC3E}">
        <p14:creationId xmlns:p14="http://schemas.microsoft.com/office/powerpoint/2010/main" val="156350336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2390441" y="2943698"/>
            <a:ext cx="5125121" cy="3046988"/>
          </a:xfrm>
          <a:prstGeom prst="rect">
            <a:avLst/>
          </a:prstGeom>
        </p:spPr>
        <p:txBody>
          <a:bodyPr wrap="none">
            <a:spAutoFit/>
          </a:bodyPr>
          <a:lstStyle/>
          <a:p>
            <a:pPr algn="ctr"/>
            <a:r>
              <a:rPr lang="de-DE" sz="9600" b="1" dirty="0" smtClean="0">
                <a:solidFill>
                  <a:srgbClr val="025249"/>
                </a:solidFill>
                <a:latin typeface="Source Sans Pro" charset="0"/>
                <a:ea typeface="Source Sans Pro" charset="0"/>
                <a:cs typeface="Source Sans Pro" charset="0"/>
              </a:rPr>
              <a:t>Weitere</a:t>
            </a:r>
          </a:p>
          <a:p>
            <a:pPr algn="ctr"/>
            <a:r>
              <a:rPr lang="de-DE" sz="9600" b="1" dirty="0" smtClean="0">
                <a:solidFill>
                  <a:srgbClr val="025249"/>
                </a:solidFill>
                <a:latin typeface="Source Sans Pro" charset="0"/>
                <a:ea typeface="Source Sans Pro" charset="0"/>
                <a:cs typeface="Source Sans Pro" charset="0"/>
              </a:rPr>
              <a:t>Beispiele</a:t>
            </a:r>
            <a:endParaRPr lang="de-DE"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smtClean="0"/>
              <a:t>Typische </a:t>
            </a:r>
            <a:r>
              <a:rPr lang="de-DE" spc="100" dirty="0" err="1" smtClean="0"/>
              <a:t>Use</a:t>
            </a:r>
            <a:r>
              <a:rPr lang="de-DE" spc="100" dirty="0" smtClean="0"/>
              <a:t>-Cases</a:t>
            </a:r>
            <a:endParaRPr lang="de-DE" spc="100" dirty="0"/>
          </a:p>
        </p:txBody>
      </p:sp>
    </p:spTree>
    <p:extLst>
      <p:ext uri="{BB962C8B-B14F-4D97-AF65-F5344CB8AC3E}">
        <p14:creationId xmlns:p14="http://schemas.microsoft.com/office/powerpoint/2010/main" val="15891580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Daten vom Server laden</a:t>
            </a:r>
            <a:endParaRPr lang="de-DE" dirty="0"/>
          </a:p>
        </p:txBody>
      </p:sp>
      <p:sp>
        <p:nvSpPr>
          <p:cNvPr id="29" name="Textfeld 28"/>
          <p:cNvSpPr txBox="1"/>
          <p:nvPr/>
        </p:nvSpPr>
        <p:spPr>
          <a:xfrm>
            <a:off x="1393133" y="1437049"/>
            <a:ext cx="8512867" cy="4862485"/>
          </a:xfrm>
          <a:prstGeom prst="rect">
            <a:avLst/>
          </a:prstGeom>
          <a:noFill/>
        </p:spPr>
        <p:txBody>
          <a:bodyPr wrap="square" lIns="0" tIns="0" rIns="0" bIns="0" rtlCol="0">
            <a:spAutoFit/>
          </a:bodyPr>
          <a:lstStyle/>
          <a:p>
            <a:pPr>
              <a:lnSpc>
                <a:spcPct val="120000"/>
              </a:lnSpc>
            </a:pPr>
            <a:r>
              <a:rPr lang="de-DE" sz="1463" dirty="0" err="1">
                <a:solidFill>
                  <a:srgbClr val="025249"/>
                </a:solidFill>
                <a:latin typeface="Source Code Pro" charset="0"/>
                <a:ea typeface="Source Code Pro" charset="0"/>
                <a:cs typeface="Source Code Pro" charset="0"/>
              </a:rPr>
              <a:t>c</a:t>
            </a:r>
            <a:r>
              <a:rPr lang="de-DE" sz="1463" dirty="0" err="1" smtClean="0">
                <a:solidFill>
                  <a:srgbClr val="025249"/>
                </a:solidFill>
                <a:latin typeface="Source Code Pro" charset="0"/>
                <a:ea typeface="Source Code Pro" charset="0"/>
                <a:cs typeface="Source Code Pro" charset="0"/>
              </a:rPr>
              <a:t>lass</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GreetingController</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extends</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React.Component</a:t>
            </a:r>
            <a:r>
              <a:rPr lang="de-DE" sz="1463" dirty="0" smtClean="0">
                <a:solidFill>
                  <a:srgbClr val="025249"/>
                </a:solidFill>
                <a:latin typeface="Source Code Pro" charset="0"/>
                <a:ea typeface="Source Code Pro" charset="0"/>
                <a:cs typeface="Source Code Pro" charset="0"/>
              </a:rPr>
              <a:t> {</a:t>
            </a:r>
          </a:p>
          <a:p>
            <a:pPr>
              <a:lnSpc>
                <a:spcPct val="120000"/>
              </a:lnSpc>
            </a:pPr>
            <a:endParaRPr lang="de-DE" sz="1463" dirty="0">
              <a:solidFill>
                <a:srgbClr val="025249"/>
              </a:solidFill>
              <a:latin typeface="Source Code Pro" charset="0"/>
              <a:ea typeface="Source Code Pro" charset="0"/>
              <a:cs typeface="Source Code Pro" charset="0"/>
            </a:endParaRPr>
          </a:p>
          <a:p>
            <a:pPr>
              <a:lnSpc>
                <a:spcPct val="120000"/>
              </a:lnSpc>
            </a:pPr>
            <a:r>
              <a:rPr lang="de-DE" sz="1463" dirty="0" smtClean="0">
                <a:solidFill>
                  <a:srgbClr val="025249"/>
                </a:solidFill>
                <a:latin typeface="Source Code Pro" charset="0"/>
                <a:ea typeface="Source Code Pro" charset="0"/>
                <a:cs typeface="Source Code Pro" charset="0"/>
              </a:rPr>
              <a:t>  // </a:t>
            </a:r>
            <a:r>
              <a:rPr lang="de-DE" sz="1463" dirty="0" smtClean="0">
                <a:solidFill>
                  <a:srgbClr val="EF7D1D"/>
                </a:solidFill>
                <a:latin typeface="Source Code Pro" charset="0"/>
                <a:ea typeface="Source Code Pro" charset="0"/>
                <a:cs typeface="Source Code Pro" charset="0"/>
              </a:rPr>
              <a:t>1.</a:t>
            </a:r>
            <a:r>
              <a:rPr lang="de-DE" sz="1463" dirty="0" smtClean="0">
                <a:solidFill>
                  <a:srgbClr val="025249"/>
                </a:solidFill>
                <a:latin typeface="Source Code Pro" charset="0"/>
                <a:ea typeface="Source Code Pro" charset="0"/>
                <a:cs typeface="Source Code Pro" charset="0"/>
              </a:rPr>
              <a:t> Komponente wurde im DOM gerendert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r>
              <a:rPr lang="mr-IN" sz="1463" dirty="0" err="1" smtClean="0">
                <a:solidFill>
                  <a:srgbClr val="025249"/>
                </a:solidFill>
                <a:latin typeface="Source Code Pro" charset="0"/>
                <a:ea typeface="Source Code Pro" charset="0"/>
                <a:cs typeface="Source Code Pro" charset="0"/>
              </a:rPr>
              <a:t>async</a:t>
            </a:r>
            <a:r>
              <a:rPr lang="mr-IN" sz="1463" dirty="0" smtClean="0">
                <a:solidFill>
                  <a:srgbClr val="025249"/>
                </a:solidFill>
                <a:latin typeface="Source Code Pro" charset="0"/>
                <a:ea typeface="Source Code Pro" charset="0"/>
                <a:cs typeface="Source Code Pro" charset="0"/>
              </a:rPr>
              <a:t> </a:t>
            </a:r>
            <a:r>
              <a:rPr lang="de-DE" sz="1463" b="1" dirty="0" err="1" smtClean="0">
                <a:solidFill>
                  <a:srgbClr val="EF7D1D"/>
                </a:solidFill>
                <a:latin typeface="Source Code Pro" charset="0"/>
                <a:ea typeface="Source Code Pro" charset="0"/>
                <a:cs typeface="Source Code Pro" charset="0"/>
              </a:rPr>
              <a:t>componentDidMount</a:t>
            </a:r>
            <a:r>
              <a:rPr lang="de-DE" sz="1463" dirty="0" smtClean="0">
                <a:solidFill>
                  <a:srgbClr val="025249"/>
                </a:solidFill>
                <a:latin typeface="Source Code Pro" charset="0"/>
                <a:ea typeface="Source Code Pro" charset="0"/>
                <a:cs typeface="Source Code Pro" charset="0"/>
              </a:rPr>
              <a:t>() {</a:t>
            </a:r>
          </a:p>
          <a:p>
            <a:pPr>
              <a:lnSpc>
                <a:spcPct val="120000"/>
              </a:lnSpc>
            </a:pPr>
            <a:r>
              <a:rPr lang="de-DE" sz="1463" dirty="0" smtClean="0">
                <a:solidFill>
                  <a:srgbClr val="025249"/>
                </a:solidFill>
                <a:latin typeface="Source Code Pro" charset="0"/>
                <a:ea typeface="Source Code Pro" charset="0"/>
                <a:cs typeface="Source Code Pro" charset="0"/>
              </a:rPr>
              <a:t>    </a:t>
            </a:r>
            <a:r>
              <a:rPr lang="mr-IN" sz="1463" dirty="0" err="1" smtClean="0">
                <a:solidFill>
                  <a:srgbClr val="025249"/>
                </a:solidFill>
                <a:latin typeface="Source Code Pro" charset="0"/>
                <a:ea typeface="Source Code Pro" charset="0"/>
                <a:cs typeface="Source Code Pro" charset="0"/>
              </a:rPr>
              <a:t>const</a:t>
            </a:r>
            <a:r>
              <a:rPr lang="mr-IN" sz="1463" dirty="0" smtClean="0">
                <a:solidFill>
                  <a:srgbClr val="025249"/>
                </a:solidFill>
                <a:latin typeface="Source Code Pro" charset="0"/>
                <a:ea typeface="Source Code Pro" charset="0"/>
                <a:cs typeface="Source Code Pro" charset="0"/>
              </a:rPr>
              <a:t> </a:t>
            </a:r>
            <a:r>
              <a:rPr lang="mr-IN" sz="1463" dirty="0" err="1">
                <a:solidFill>
                  <a:srgbClr val="025249"/>
                </a:solidFill>
                <a:latin typeface="Source Code Pro" charset="0"/>
                <a:ea typeface="Source Code Pro" charset="0"/>
                <a:cs typeface="Source Code Pro" charset="0"/>
              </a:rPr>
              <a:t>response</a:t>
            </a:r>
            <a:r>
              <a:rPr lang="mr-IN" sz="1463" dirty="0">
                <a:solidFill>
                  <a:srgbClr val="025249"/>
                </a:solidFill>
                <a:latin typeface="Source Code Pro" charset="0"/>
                <a:ea typeface="Source Code Pro" charset="0"/>
                <a:cs typeface="Source Code Pro" charset="0"/>
              </a:rPr>
              <a:t> = </a:t>
            </a:r>
            <a:r>
              <a:rPr lang="mr-IN" sz="1463" dirty="0" err="1">
                <a:solidFill>
                  <a:srgbClr val="025249"/>
                </a:solidFill>
                <a:latin typeface="Source Code Pro" charset="0"/>
                <a:ea typeface="Source Code Pro" charset="0"/>
                <a:cs typeface="Source Code Pro" charset="0"/>
              </a:rPr>
              <a:t>await</a:t>
            </a:r>
            <a:r>
              <a:rPr lang="mr-IN" sz="1463" dirty="0">
                <a:solidFill>
                  <a:srgbClr val="025249"/>
                </a:solidFill>
                <a:latin typeface="Source Code Pro" charset="0"/>
                <a:ea typeface="Source Code Pro" charset="0"/>
                <a:cs typeface="Source Code Pro" charset="0"/>
              </a:rPr>
              <a:t> </a:t>
            </a:r>
            <a:r>
              <a:rPr lang="mr-IN" sz="1463" b="1" dirty="0" err="1">
                <a:solidFill>
                  <a:srgbClr val="EF7D1D"/>
                </a:solidFill>
                <a:latin typeface="Source Code Pro" charset="0"/>
                <a:ea typeface="Source Code Pro" charset="0"/>
                <a:cs typeface="Source Code Pro" charset="0"/>
              </a:rPr>
              <a:t>fetch</a:t>
            </a:r>
            <a:r>
              <a:rPr lang="mr-IN" sz="1463" dirty="0" smtClean="0">
                <a:solidFill>
                  <a:srgbClr val="EF7D1D"/>
                </a:solidFill>
                <a:latin typeface="Source Code Pro" charset="0"/>
                <a:ea typeface="Source Code Pro" charset="0"/>
                <a:cs typeface="Source Code Pro" charset="0"/>
              </a:rPr>
              <a:t>(</a:t>
            </a:r>
            <a:r>
              <a:rPr lang="de-DE" sz="1463" dirty="0" smtClean="0">
                <a:solidFill>
                  <a:srgbClr val="EF7D1D"/>
                </a:solidFill>
                <a:latin typeface="Source Code Pro" charset="0"/>
                <a:ea typeface="Source Code Pro" charset="0"/>
                <a:cs typeface="Source Code Pro" charset="0"/>
              </a:rPr>
              <a:t>"/</a:t>
            </a:r>
            <a:r>
              <a:rPr lang="de-DE" sz="1463" dirty="0" err="1" smtClean="0">
                <a:solidFill>
                  <a:srgbClr val="EF7D1D"/>
                </a:solidFill>
                <a:latin typeface="Source Code Pro" charset="0"/>
                <a:ea typeface="Source Code Pro" charset="0"/>
                <a:cs typeface="Source Code Pro" charset="0"/>
              </a:rPr>
              <a:t>api</a:t>
            </a:r>
            <a:r>
              <a:rPr lang="de-DE" sz="1463" dirty="0" smtClean="0">
                <a:solidFill>
                  <a:srgbClr val="EF7D1D"/>
                </a:solidFill>
                <a:latin typeface="Source Code Pro" charset="0"/>
                <a:ea typeface="Source Code Pro" charset="0"/>
                <a:cs typeface="Source Code Pro" charset="0"/>
              </a:rPr>
              <a:t>/</a:t>
            </a:r>
            <a:r>
              <a:rPr lang="de-DE" sz="1463" dirty="0" err="1" smtClean="0">
                <a:solidFill>
                  <a:srgbClr val="EF7D1D"/>
                </a:solidFill>
                <a:latin typeface="Source Code Pro" charset="0"/>
                <a:ea typeface="Source Code Pro" charset="0"/>
                <a:cs typeface="Source Code Pro" charset="0"/>
              </a:rPr>
              <a:t>greetings</a:t>
            </a:r>
            <a:r>
              <a:rPr lang="de-DE" sz="1463" dirty="0" smtClean="0">
                <a:solidFill>
                  <a:srgbClr val="EF7D1D"/>
                </a:solidFill>
                <a:latin typeface="Source Code Pro" charset="0"/>
                <a:ea typeface="Source Code Pro" charset="0"/>
                <a:cs typeface="Source Code Pro" charset="0"/>
              </a:rPr>
              <a:t>"</a:t>
            </a:r>
            <a:r>
              <a:rPr lang="mr-IN" sz="1463" dirty="0" smtClean="0">
                <a:solidFill>
                  <a:srgbClr val="EF7D1D"/>
                </a:solidFill>
                <a:latin typeface="Source Code Pro" charset="0"/>
                <a:ea typeface="Source Code Pro" charset="0"/>
                <a:cs typeface="Source Code Pro" charset="0"/>
              </a:rPr>
              <a:t>)</a:t>
            </a:r>
            <a:r>
              <a:rPr lang="mr-IN" sz="1463" dirty="0" smtClean="0">
                <a:solidFill>
                  <a:srgbClr val="025249"/>
                </a:solidFill>
                <a:latin typeface="Source Code Pro" charset="0"/>
                <a:ea typeface="Source Code Pro" charset="0"/>
                <a:cs typeface="Source Code Pro" charset="0"/>
              </a:rPr>
              <a:t>;</a:t>
            </a: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smtClean="0">
                <a:solidFill>
                  <a:srgbClr val="025249"/>
                </a:solidFill>
                <a:latin typeface="Source Code Pro" charset="0"/>
                <a:ea typeface="Source Code Pro" charset="0"/>
                <a:cs typeface="Source Code Pro" charset="0"/>
              </a:rPr>
              <a:t>    </a:t>
            </a:r>
            <a:r>
              <a:rPr lang="mr-IN" sz="1463" dirty="0" err="1" smtClean="0">
                <a:solidFill>
                  <a:srgbClr val="025249"/>
                </a:solidFill>
                <a:latin typeface="Source Code Pro" charset="0"/>
                <a:ea typeface="Source Code Pro" charset="0"/>
                <a:cs typeface="Source Code Pro" charset="0"/>
              </a:rPr>
              <a:t>const</a:t>
            </a:r>
            <a:r>
              <a:rPr lang="mr-IN"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greetingsAsJson</a:t>
            </a:r>
            <a:r>
              <a:rPr lang="de-DE" sz="1463" dirty="0" smtClean="0">
                <a:solidFill>
                  <a:srgbClr val="025249"/>
                </a:solidFill>
                <a:latin typeface="Source Code Pro" charset="0"/>
                <a:ea typeface="Source Code Pro" charset="0"/>
                <a:cs typeface="Source Code Pro" charset="0"/>
              </a:rPr>
              <a:t> </a:t>
            </a:r>
            <a:r>
              <a:rPr lang="mr-IN" sz="1463" dirty="0" smtClean="0">
                <a:solidFill>
                  <a:srgbClr val="025249"/>
                </a:solidFill>
                <a:latin typeface="Source Code Pro" charset="0"/>
                <a:ea typeface="Source Code Pro" charset="0"/>
                <a:cs typeface="Source Code Pro" charset="0"/>
              </a:rPr>
              <a:t>= </a:t>
            </a:r>
            <a:r>
              <a:rPr lang="mr-IN" sz="1463" dirty="0" err="1">
                <a:solidFill>
                  <a:srgbClr val="025249"/>
                </a:solidFill>
                <a:latin typeface="Source Code Pro" charset="0"/>
                <a:ea typeface="Source Code Pro" charset="0"/>
                <a:cs typeface="Source Code Pro" charset="0"/>
              </a:rPr>
              <a:t>await</a:t>
            </a:r>
            <a:r>
              <a:rPr lang="mr-IN" sz="1463" dirty="0">
                <a:solidFill>
                  <a:srgbClr val="025249"/>
                </a:solidFill>
                <a:latin typeface="Source Code Pro" charset="0"/>
                <a:ea typeface="Source Code Pro" charset="0"/>
                <a:cs typeface="Source Code Pro" charset="0"/>
              </a:rPr>
              <a:t> </a:t>
            </a:r>
            <a:r>
              <a:rPr lang="mr-IN" sz="1463" dirty="0" err="1">
                <a:solidFill>
                  <a:srgbClr val="025249"/>
                </a:solidFill>
                <a:latin typeface="Source Code Pro" charset="0"/>
                <a:ea typeface="Source Code Pro" charset="0"/>
                <a:cs typeface="Source Code Pro" charset="0"/>
              </a:rPr>
              <a:t>response.json</a:t>
            </a:r>
            <a:r>
              <a:rPr lang="mr-IN" sz="1463" dirty="0" smtClean="0">
                <a:solidFill>
                  <a:srgbClr val="025249"/>
                </a:solidFill>
                <a:latin typeface="Source Code Pro" charset="0"/>
                <a:ea typeface="Source Code Pro" charset="0"/>
                <a:cs typeface="Source Code Pro" charset="0"/>
              </a:rPr>
              <a:t>();</a:t>
            </a:r>
            <a:endParaRPr lang="de-DE" sz="1463" dirty="0" smtClean="0">
              <a:solidFill>
                <a:srgbClr val="025249"/>
              </a:solidFill>
              <a:latin typeface="Source Code Pro" charset="0"/>
              <a:ea typeface="Source Code Pro" charset="0"/>
              <a:cs typeface="Source Code Pro" charset="0"/>
            </a:endParaRPr>
          </a:p>
          <a:p>
            <a:pPr>
              <a:lnSpc>
                <a:spcPct val="120000"/>
              </a:lnSpc>
            </a:pP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 </a:t>
            </a:r>
            <a:r>
              <a:rPr lang="de-DE" sz="1463" dirty="0" smtClean="0">
                <a:solidFill>
                  <a:srgbClr val="EF7D1D"/>
                </a:solidFill>
                <a:latin typeface="Source Code Pro" charset="0"/>
                <a:ea typeface="Source Code Pro" charset="0"/>
                <a:cs typeface="Source Code Pro" charset="0"/>
              </a:rPr>
              <a:t>2.</a:t>
            </a:r>
            <a:r>
              <a:rPr lang="de-DE" sz="1463" dirty="0" smtClean="0">
                <a:solidFill>
                  <a:srgbClr val="025249"/>
                </a:solidFill>
                <a:latin typeface="Source Code Pro" charset="0"/>
                <a:ea typeface="Source Code Pro" charset="0"/>
                <a:cs typeface="Source Code Pro" charset="0"/>
              </a:rPr>
              <a:t> Daten sind geladen =&gt; State setzen =&gt; neu rendern</a:t>
            </a:r>
            <a:r>
              <a:rPr lang="mr-IN" sz="1463" dirty="0" smtClean="0">
                <a:solidFill>
                  <a:srgbClr val="025249"/>
                </a:solidFill>
                <a:latin typeface="Source Code Pro" charset="0"/>
                <a:ea typeface="Source Code Pro" charset="0"/>
                <a:cs typeface="Source Code Pro" charset="0"/>
              </a:rPr>
              <a:t>  </a:t>
            </a: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smtClean="0">
                <a:solidFill>
                  <a:srgbClr val="EF7D1D"/>
                </a:solidFill>
                <a:latin typeface="Source Code Pro" charset="0"/>
                <a:ea typeface="Source Code Pro" charset="0"/>
                <a:cs typeface="Source Code Pro" charset="0"/>
              </a:rPr>
              <a:t>    </a:t>
            </a:r>
            <a:r>
              <a:rPr lang="mr-IN" sz="1463" dirty="0" err="1" smtClean="0">
                <a:solidFill>
                  <a:srgbClr val="EF7D1D"/>
                </a:solidFill>
                <a:latin typeface="Source Code Pro" charset="0"/>
                <a:ea typeface="Source Code Pro" charset="0"/>
                <a:cs typeface="Source Code Pro" charset="0"/>
              </a:rPr>
              <a:t>this.</a:t>
            </a:r>
            <a:r>
              <a:rPr lang="mr-IN" sz="1463" b="1" dirty="0" err="1" smtClean="0">
                <a:solidFill>
                  <a:srgbClr val="EF7D1D"/>
                </a:solidFill>
                <a:latin typeface="Source Code Pro" charset="0"/>
                <a:ea typeface="Source Code Pro" charset="0"/>
                <a:cs typeface="Source Code Pro" charset="0"/>
              </a:rPr>
              <a:t>setState</a:t>
            </a:r>
            <a:r>
              <a:rPr lang="mr-IN" sz="1463" dirty="0">
                <a:solidFill>
                  <a:srgbClr val="EF7D1D"/>
                </a:solidFill>
                <a:latin typeface="Source Code Pro" charset="0"/>
                <a:ea typeface="Source Code Pro" charset="0"/>
                <a:cs typeface="Source Code Pro" charset="0"/>
              </a:rPr>
              <a:t>({</a:t>
            </a:r>
            <a:r>
              <a:rPr lang="mr-IN" sz="1463" dirty="0" err="1">
                <a:solidFill>
                  <a:srgbClr val="EF7D1D"/>
                </a:solidFill>
                <a:latin typeface="Source Code Pro" charset="0"/>
                <a:ea typeface="Source Code Pro" charset="0"/>
                <a:cs typeface="Source Code Pro" charset="0"/>
              </a:rPr>
              <a:t>greetings</a:t>
            </a:r>
            <a:r>
              <a:rPr lang="mr-IN" sz="1463" dirty="0">
                <a:solidFill>
                  <a:srgbClr val="EF7D1D"/>
                </a:solidFill>
                <a:latin typeface="Source Code Pro" charset="0"/>
                <a:ea typeface="Source Code Pro" charset="0"/>
                <a:cs typeface="Source Code Pro" charset="0"/>
              </a:rPr>
              <a:t>: </a:t>
            </a:r>
            <a:r>
              <a:rPr lang="de-DE" sz="1463" dirty="0" err="1">
                <a:solidFill>
                  <a:srgbClr val="EF7D1D"/>
                </a:solidFill>
                <a:latin typeface="Source Code Pro" charset="0"/>
                <a:ea typeface="Source Code Pro" charset="0"/>
                <a:cs typeface="Source Code Pro" charset="0"/>
              </a:rPr>
              <a:t>greetingsAsJson</a:t>
            </a:r>
            <a:r>
              <a:rPr lang="de-DE" sz="1463" dirty="0">
                <a:solidFill>
                  <a:srgbClr val="EF7D1D"/>
                </a:solidFill>
                <a:latin typeface="Source Code Pro" charset="0"/>
                <a:ea typeface="Source Code Pro" charset="0"/>
                <a:cs typeface="Source Code Pro" charset="0"/>
              </a:rPr>
              <a:t> </a:t>
            </a:r>
            <a:r>
              <a:rPr lang="mr-IN" sz="1463" dirty="0" smtClean="0">
                <a:solidFill>
                  <a:srgbClr val="EF7D1D"/>
                </a:solidFill>
                <a:latin typeface="Source Code Pro" charset="0"/>
                <a:ea typeface="Source Code Pro" charset="0"/>
                <a:cs typeface="Source Code Pro" charset="0"/>
              </a:rPr>
              <a:t>});</a:t>
            </a:r>
            <a:endParaRPr lang="de-DE" sz="1463" dirty="0" smtClean="0">
              <a:solidFill>
                <a:srgbClr val="EF7D1D"/>
              </a:solidFill>
              <a:latin typeface="Source Code Pro" charset="0"/>
              <a:ea typeface="Source Code Pro" charset="0"/>
              <a:cs typeface="Source Code Pro" charset="0"/>
            </a:endParaRPr>
          </a:p>
          <a:p>
            <a:pPr>
              <a:lnSpc>
                <a:spcPct val="120000"/>
              </a:lnSpc>
            </a:pPr>
            <a:r>
              <a:rPr lang="de-DE" sz="1463" dirty="0" smtClean="0">
                <a:solidFill>
                  <a:srgbClr val="025249"/>
                </a:solidFill>
                <a:latin typeface="Source Code Pro" charset="0"/>
                <a:ea typeface="Source Code Pro" charset="0"/>
                <a:cs typeface="Source Code Pro" charset="0"/>
              </a:rPr>
              <a:t>  }</a:t>
            </a:r>
          </a:p>
          <a:p>
            <a:pPr>
              <a:lnSpc>
                <a:spcPct val="120000"/>
              </a:lnSpc>
            </a:pPr>
            <a:endParaRPr lang="de-DE" sz="1463" dirty="0">
              <a:solidFill>
                <a:srgbClr val="025249"/>
              </a:solidFill>
              <a:latin typeface="Source Code Pro" charset="0"/>
              <a:ea typeface="Source Code Pro" charset="0"/>
              <a:cs typeface="Source Code Pro" charset="0"/>
            </a:endParaRPr>
          </a:p>
          <a:p>
            <a:pPr>
              <a:lnSpc>
                <a:spcPct val="120000"/>
              </a:lnSpc>
            </a:pP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render</a:t>
            </a:r>
            <a:r>
              <a:rPr lang="de-DE" sz="1463" dirty="0" smtClean="0">
                <a:solidFill>
                  <a:srgbClr val="025249"/>
                </a:solidFill>
                <a:latin typeface="Source Code Pro" charset="0"/>
                <a:ea typeface="Source Code Pro" charset="0"/>
                <a:cs typeface="Source Code Pro" charset="0"/>
              </a:rPr>
              <a:t>() { </a:t>
            </a:r>
          </a:p>
          <a:p>
            <a:pPr>
              <a:lnSpc>
                <a:spcPct val="120000"/>
              </a:lnSpc>
            </a:pPr>
            <a:endParaRPr lang="de-DE" sz="1463" dirty="0">
              <a:solidFill>
                <a:srgbClr val="025249"/>
              </a:solidFill>
              <a:latin typeface="Source Code Pro" charset="0"/>
              <a:ea typeface="Source Code Pro" charset="0"/>
              <a:cs typeface="Source Code Pro" charset="0"/>
            </a:endParaRPr>
          </a:p>
          <a:p>
            <a:pPr>
              <a:lnSpc>
                <a:spcPct val="120000"/>
              </a:lnSpc>
            </a:pPr>
            <a:r>
              <a:rPr lang="de-DE" sz="1463" dirty="0" smtClean="0">
                <a:solidFill>
                  <a:srgbClr val="025249"/>
                </a:solidFill>
                <a:latin typeface="Source Code Pro" charset="0"/>
                <a:ea typeface="Source Code Pro" charset="0"/>
                <a:cs typeface="Source Code Pro" charset="0"/>
              </a:rPr>
              <a:t>    // </a:t>
            </a:r>
            <a:r>
              <a:rPr lang="de-DE" sz="1463" dirty="0" smtClean="0">
                <a:solidFill>
                  <a:srgbClr val="EF7D1D"/>
                </a:solidFill>
                <a:latin typeface="Source Code Pro" charset="0"/>
                <a:ea typeface="Source Code Pro" charset="0"/>
                <a:cs typeface="Source Code Pro" charset="0"/>
              </a:rPr>
              <a:t>3.</a:t>
            </a:r>
            <a:r>
              <a:rPr lang="de-DE" sz="1463" dirty="0" smtClean="0">
                <a:solidFill>
                  <a:srgbClr val="025249"/>
                </a:solidFill>
                <a:latin typeface="Source Code Pro" charset="0"/>
                <a:ea typeface="Source Code Pro" charset="0"/>
                <a:cs typeface="Source Code Pro" charset="0"/>
              </a:rPr>
              <a:t> Daten anzeigen</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return</a:t>
            </a:r>
            <a:r>
              <a:rPr lang="de-DE" sz="1463" dirty="0" smtClean="0">
                <a:solidFill>
                  <a:srgbClr val="025249"/>
                </a:solidFill>
                <a:latin typeface="Source Code Pro" charset="0"/>
                <a:ea typeface="Source Code Pro" charset="0"/>
                <a:cs typeface="Source Code Pro" charset="0"/>
              </a:rPr>
              <a:t> &lt;</a:t>
            </a:r>
            <a:r>
              <a:rPr lang="de-DE" sz="1463" dirty="0" err="1" smtClean="0">
                <a:solidFill>
                  <a:srgbClr val="025249"/>
                </a:solidFill>
                <a:latin typeface="Source Code Pro" charset="0"/>
                <a:ea typeface="Source Code Pro" charset="0"/>
                <a:cs typeface="Source Code Pro" charset="0"/>
              </a:rPr>
              <a:t>GreetingMaster</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greetings</a:t>
            </a:r>
            <a:r>
              <a:rPr lang="de-DE" sz="1463" dirty="0" smtClean="0">
                <a:solidFill>
                  <a:srgbClr val="025249"/>
                </a:solidFill>
                <a:latin typeface="Source Code Pro" charset="0"/>
                <a:ea typeface="Source Code Pro" charset="0"/>
                <a:cs typeface="Source Code Pro" charset="0"/>
              </a:rPr>
              <a:t>={</a:t>
            </a:r>
            <a:r>
              <a:rPr lang="de-DE" sz="1463" dirty="0" err="1" smtClean="0">
                <a:solidFill>
                  <a:srgbClr val="EF7D1D"/>
                </a:solidFill>
                <a:latin typeface="Source Code Pro" charset="0"/>
                <a:ea typeface="Source Code Pro" charset="0"/>
                <a:cs typeface="Source Code Pro" charset="0"/>
              </a:rPr>
              <a:t>this.</a:t>
            </a:r>
            <a:r>
              <a:rPr lang="de-DE" sz="1463" b="1" dirty="0" err="1" smtClean="0">
                <a:solidFill>
                  <a:srgbClr val="EF7D1D"/>
                </a:solidFill>
                <a:latin typeface="Source Code Pro" charset="0"/>
                <a:ea typeface="Source Code Pro" charset="0"/>
                <a:cs typeface="Source Code Pro" charset="0"/>
              </a:rPr>
              <a:t>state</a:t>
            </a:r>
            <a:r>
              <a:rPr lang="de-DE" sz="1463" dirty="0" err="1" smtClean="0">
                <a:solidFill>
                  <a:srgbClr val="EF7D1D"/>
                </a:solidFill>
                <a:latin typeface="Source Code Pro" charset="0"/>
                <a:ea typeface="Source Code Pro" charset="0"/>
                <a:cs typeface="Source Code Pro" charset="0"/>
              </a:rPr>
              <a:t>.greetings</a:t>
            </a:r>
            <a:r>
              <a:rPr lang="de-DE" sz="1463" dirty="0" smtClean="0">
                <a:solidFill>
                  <a:srgbClr val="025249"/>
                </a:solidFill>
                <a:latin typeface="Source Code Pro" charset="0"/>
                <a:ea typeface="Source Code Pro" charset="0"/>
                <a:cs typeface="Source Code Pro" charset="0"/>
              </a:rPr>
              <a:t>} /&gt;;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p>
          <a:p>
            <a:pPr>
              <a:lnSpc>
                <a:spcPct val="120000"/>
              </a:lnSpc>
            </a:pPr>
            <a:r>
              <a:rPr lang="de-DE" sz="1463" dirty="0">
                <a:solidFill>
                  <a:srgbClr val="025249"/>
                </a:solidFill>
                <a:latin typeface="Source Code Pro" charset="0"/>
                <a:ea typeface="Source Code Pro" charset="0"/>
                <a:cs typeface="Source Code Pro" charset="0"/>
              </a:rPr>
              <a:t>}</a:t>
            </a: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15798116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Beispiel: Routing und </a:t>
            </a:r>
            <a:r>
              <a:rPr lang="de-DE" dirty="0" err="1" smtClean="0"/>
              <a:t>Deep</a:t>
            </a:r>
            <a:r>
              <a:rPr lang="de-DE" dirty="0" smtClean="0"/>
              <a:t> Links</a:t>
            </a:r>
            <a:endParaRPr lang="de-DE" dirty="0"/>
          </a:p>
        </p:txBody>
      </p:sp>
      <p:sp>
        <p:nvSpPr>
          <p:cNvPr id="5" name="Textfeld 4"/>
          <p:cNvSpPr txBox="1"/>
          <p:nvPr/>
        </p:nvSpPr>
        <p:spPr>
          <a:xfrm>
            <a:off x="271529" y="1192350"/>
            <a:ext cx="9362941" cy="5132624"/>
          </a:xfrm>
          <a:prstGeom prst="rect">
            <a:avLst/>
          </a:prstGeom>
          <a:noFill/>
        </p:spPr>
        <p:txBody>
          <a:bodyPr wrap="square" lIns="0" tIns="0" rIns="0" bIns="0" rtlCol="0">
            <a:spAutoFit/>
          </a:bodyPr>
          <a:lstStyle/>
          <a:p>
            <a:pPr>
              <a:lnSpc>
                <a:spcPct val="120000"/>
              </a:lnSpc>
            </a:pPr>
            <a:r>
              <a:rPr lang="de-DE" sz="1463" dirty="0" err="1" smtClean="0">
                <a:solidFill>
                  <a:srgbClr val="025249"/>
                </a:solidFill>
                <a:latin typeface="Source Code Pro" charset="0"/>
                <a:ea typeface="Source Code Pro" charset="0"/>
                <a:cs typeface="Source Code Pro" charset="0"/>
              </a:rPr>
              <a:t>import</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GreetingMaster</a:t>
            </a:r>
            <a:r>
              <a:rPr lang="de-DE" sz="1463" dirty="0" smtClean="0">
                <a:solidFill>
                  <a:srgbClr val="025249"/>
                </a:solidFill>
                <a:latin typeface="Source Code Pro" charset="0"/>
                <a:ea typeface="Source Code Pro" charset="0"/>
                <a:cs typeface="Source Code Pro" charset="0"/>
              </a:rPr>
              <a:t> </a:t>
            </a:r>
            <a:r>
              <a:rPr lang="de-DE" sz="1463" dirty="0" err="1">
                <a:solidFill>
                  <a:srgbClr val="025249"/>
                </a:solidFill>
                <a:latin typeface="Source Code Pro" charset="0"/>
                <a:ea typeface="Source Code Pro" charset="0"/>
                <a:cs typeface="Source Code Pro" charset="0"/>
              </a:rPr>
              <a:t>from</a:t>
            </a:r>
            <a:r>
              <a:rPr lang="de-DE" sz="1463" dirty="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GreetingMaster</a:t>
            </a:r>
            <a:r>
              <a:rPr lang="de-DE" sz="1463" dirty="0" smtClean="0">
                <a:solidFill>
                  <a:srgbClr val="025249"/>
                </a:solidFill>
                <a:latin typeface="Source Code Pro" charset="0"/>
                <a:ea typeface="Source Code Pro" charset="0"/>
                <a:cs typeface="Source Code Pro" charset="0"/>
              </a:rPr>
              <a:t>";</a:t>
            </a:r>
          </a:p>
          <a:p>
            <a:pPr>
              <a:lnSpc>
                <a:spcPct val="120000"/>
              </a:lnSpc>
            </a:pPr>
            <a:r>
              <a:rPr lang="de-DE" sz="1463" dirty="0" err="1" smtClean="0">
                <a:solidFill>
                  <a:srgbClr val="025249"/>
                </a:solidFill>
                <a:latin typeface="Source Code Pro" charset="0"/>
                <a:ea typeface="Source Code Pro" charset="0"/>
                <a:cs typeface="Source Code Pro" charset="0"/>
              </a:rPr>
              <a:t>import</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GreetingDisplay</a:t>
            </a:r>
            <a:r>
              <a:rPr lang="de-DE" sz="1463" dirty="0" smtClean="0">
                <a:solidFill>
                  <a:srgbClr val="025249"/>
                </a:solidFill>
                <a:latin typeface="Source Code Pro" charset="0"/>
                <a:ea typeface="Source Code Pro" charset="0"/>
                <a:cs typeface="Source Code Pro" charset="0"/>
              </a:rPr>
              <a:t> </a:t>
            </a:r>
            <a:r>
              <a:rPr lang="de-DE" sz="1463" dirty="0" err="1">
                <a:solidFill>
                  <a:srgbClr val="025249"/>
                </a:solidFill>
                <a:latin typeface="Source Code Pro" charset="0"/>
                <a:ea typeface="Source Code Pro" charset="0"/>
                <a:cs typeface="Source Code Pro" charset="0"/>
              </a:rPr>
              <a:t>from</a:t>
            </a:r>
            <a:r>
              <a:rPr lang="de-DE" sz="1463" dirty="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GreetingDisplay</a:t>
            </a:r>
            <a:r>
              <a:rPr lang="de-DE" sz="1463" dirty="0" smtClean="0">
                <a:solidFill>
                  <a:srgbClr val="025249"/>
                </a:solidFill>
                <a:latin typeface="Source Code Pro" charset="0"/>
                <a:ea typeface="Source Code Pro" charset="0"/>
                <a:cs typeface="Source Code Pro" charset="0"/>
              </a:rPr>
              <a:t>";</a:t>
            </a:r>
          </a:p>
          <a:p>
            <a:pPr>
              <a:lnSpc>
                <a:spcPct val="120000"/>
              </a:lnSpc>
            </a:pPr>
            <a:r>
              <a:rPr lang="de-DE" sz="1463" dirty="0" err="1" smtClean="0">
                <a:solidFill>
                  <a:srgbClr val="025249"/>
                </a:solidFill>
                <a:latin typeface="Source Code Pro" charset="0"/>
                <a:ea typeface="Source Code Pro" charset="0"/>
                <a:cs typeface="Source Code Pro" charset="0"/>
              </a:rPr>
              <a:t>import</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NotFound</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from</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NotFound</a:t>
            </a:r>
            <a:r>
              <a:rPr lang="de-DE" sz="1463" dirty="0" smtClean="0">
                <a:solidFill>
                  <a:srgbClr val="025249"/>
                </a:solidFill>
                <a:latin typeface="Source Code Pro" charset="0"/>
                <a:ea typeface="Source Code Pro" charset="0"/>
                <a:cs typeface="Source Code Pro" charset="0"/>
              </a:rPr>
              <a:t>";</a:t>
            </a:r>
          </a:p>
          <a:p>
            <a:pPr>
              <a:lnSpc>
                <a:spcPct val="120000"/>
              </a:lnSpc>
            </a:pPr>
            <a:r>
              <a:rPr lang="de-DE" sz="1463" dirty="0" err="1" smtClean="0">
                <a:solidFill>
                  <a:srgbClr val="025249"/>
                </a:solidFill>
                <a:latin typeface="Source Code Pro" charset="0"/>
                <a:ea typeface="Source Code Pro" charset="0"/>
                <a:cs typeface="Source Code Pro" charset="0"/>
              </a:rPr>
              <a:t>import</a:t>
            </a:r>
            <a:r>
              <a:rPr lang="de-DE" sz="1463" dirty="0" smtClean="0">
                <a:solidFill>
                  <a:srgbClr val="025249"/>
                </a:solidFill>
                <a:latin typeface="Source Code Pro" charset="0"/>
                <a:ea typeface="Source Code Pro" charset="0"/>
                <a:cs typeface="Source Code Pro" charset="0"/>
              </a:rPr>
              <a:t> </a:t>
            </a:r>
            <a:r>
              <a:rPr lang="de-DE" sz="1463" dirty="0">
                <a:solidFill>
                  <a:srgbClr val="025249"/>
                </a:solidFill>
                <a:latin typeface="Source Code Pro" charset="0"/>
                <a:ea typeface="Source Code Pro" charset="0"/>
                <a:cs typeface="Source Code Pro" charset="0"/>
              </a:rPr>
              <a:t>{</a:t>
            </a:r>
            <a:r>
              <a:rPr lang="de-DE" sz="1463" dirty="0" err="1">
                <a:solidFill>
                  <a:srgbClr val="025249"/>
                </a:solidFill>
                <a:latin typeface="Source Code Pro" charset="0"/>
                <a:ea typeface="Source Code Pro" charset="0"/>
                <a:cs typeface="Source Code Pro" charset="0"/>
              </a:rPr>
              <a:t>HashRouter</a:t>
            </a:r>
            <a:r>
              <a:rPr lang="de-DE" sz="1463" dirty="0">
                <a:solidFill>
                  <a:srgbClr val="025249"/>
                </a:solidFill>
                <a:latin typeface="Source Code Pro" charset="0"/>
                <a:ea typeface="Source Code Pro" charset="0"/>
                <a:cs typeface="Source Code Pro" charset="0"/>
              </a:rPr>
              <a:t> </a:t>
            </a:r>
            <a:r>
              <a:rPr lang="de-DE" sz="1463" dirty="0" err="1">
                <a:solidFill>
                  <a:srgbClr val="025249"/>
                </a:solidFill>
                <a:latin typeface="Source Code Pro" charset="0"/>
                <a:ea typeface="Source Code Pro" charset="0"/>
                <a:cs typeface="Source Code Pro" charset="0"/>
              </a:rPr>
              <a:t>as</a:t>
            </a:r>
            <a:r>
              <a:rPr lang="de-DE" sz="1463" dirty="0">
                <a:solidFill>
                  <a:srgbClr val="025249"/>
                </a:solidFill>
                <a:latin typeface="Source Code Pro" charset="0"/>
                <a:ea typeface="Source Code Pro" charset="0"/>
                <a:cs typeface="Source Code Pro" charset="0"/>
              </a:rPr>
              <a:t> Router, Route, Switch} </a:t>
            </a:r>
            <a:r>
              <a:rPr lang="de-DE" sz="1463" dirty="0" err="1">
                <a:solidFill>
                  <a:srgbClr val="025249"/>
                </a:solidFill>
                <a:latin typeface="Source Code Pro" charset="0"/>
                <a:ea typeface="Source Code Pro" charset="0"/>
                <a:cs typeface="Source Code Pro" charset="0"/>
              </a:rPr>
              <a:t>from</a:t>
            </a:r>
            <a:r>
              <a:rPr lang="de-DE" sz="1463" dirty="0">
                <a:solidFill>
                  <a:srgbClr val="025249"/>
                </a:solidFill>
                <a:latin typeface="Source Code Pro" charset="0"/>
                <a:ea typeface="Source Code Pro" charset="0"/>
                <a:cs typeface="Source Code Pro" charset="0"/>
              </a:rPr>
              <a:t> "</a:t>
            </a:r>
            <a:r>
              <a:rPr lang="de-DE" sz="1463" dirty="0" err="1">
                <a:solidFill>
                  <a:srgbClr val="025249"/>
                </a:solidFill>
                <a:latin typeface="Source Code Pro" charset="0"/>
                <a:ea typeface="Source Code Pro" charset="0"/>
                <a:cs typeface="Source Code Pro" charset="0"/>
              </a:rPr>
              <a:t>react</a:t>
            </a:r>
            <a:r>
              <a:rPr lang="de-DE" sz="1463" dirty="0">
                <a:solidFill>
                  <a:srgbClr val="025249"/>
                </a:solidFill>
                <a:latin typeface="Source Code Pro" charset="0"/>
                <a:ea typeface="Source Code Pro" charset="0"/>
                <a:cs typeface="Source Code Pro" charset="0"/>
              </a:rPr>
              <a:t>-router-dom</a:t>
            </a:r>
            <a:r>
              <a:rPr lang="de-DE" sz="1463" dirty="0" smtClean="0">
                <a:solidFill>
                  <a:srgbClr val="025249"/>
                </a:solidFill>
                <a:latin typeface="Source Code Pro" charset="0"/>
                <a:ea typeface="Source Code Pro" charset="0"/>
                <a:cs typeface="Source Code Pro" charset="0"/>
              </a:rPr>
              <a:t>";</a:t>
            </a:r>
          </a:p>
          <a:p>
            <a:pPr>
              <a:lnSpc>
                <a:spcPct val="120000"/>
              </a:lnSpc>
            </a:pP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err="1" smtClean="0">
                <a:solidFill>
                  <a:srgbClr val="025249"/>
                </a:solidFill>
                <a:latin typeface="Source Code Pro" charset="0"/>
                <a:ea typeface="Source Code Pro" charset="0"/>
                <a:cs typeface="Source Code Pro" charset="0"/>
              </a:rPr>
              <a:t>function</a:t>
            </a:r>
            <a:r>
              <a:rPr lang="de-DE" sz="1463" dirty="0" smtClean="0">
                <a:solidFill>
                  <a:srgbClr val="025249"/>
                </a:solidFill>
                <a:latin typeface="Source Code Pro" charset="0"/>
                <a:ea typeface="Source Code Pro" charset="0"/>
                <a:cs typeface="Source Code Pro" charset="0"/>
              </a:rPr>
              <a:t> Layout() {</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025249"/>
                </a:solidFill>
                <a:latin typeface="Source Code Pro" charset="0"/>
                <a:ea typeface="Source Code Pro" charset="0"/>
                <a:cs typeface="Source Code Pro" charset="0"/>
              </a:rPr>
              <a:t>return</a:t>
            </a:r>
            <a:r>
              <a:rPr lang="de-DE" sz="1463" dirty="0" smtClean="0">
                <a:solidFill>
                  <a:srgbClr val="025249"/>
                </a:solidFill>
                <a:latin typeface="Source Code Pro" charset="0"/>
                <a:ea typeface="Source Code Pro" charset="0"/>
                <a:cs typeface="Source Code Pro" charset="0"/>
              </a:rPr>
              <a:t> (</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Router</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smtClean="0">
                <a:solidFill>
                  <a:srgbClr val="025249"/>
                </a:solidFill>
                <a:latin typeface="Source Code Pro" charset="0"/>
                <a:ea typeface="Source Code Pro" charset="0"/>
                <a:cs typeface="Source Code Pro" charset="0"/>
              </a:rPr>
              <a:t>      &lt;</a:t>
            </a:r>
            <a:r>
              <a:rPr lang="de-DE" sz="1463" dirty="0">
                <a:solidFill>
                  <a:srgbClr val="025249"/>
                </a:solidFill>
                <a:latin typeface="Source Code Pro" charset="0"/>
                <a:ea typeface="Source Code Pro" charset="0"/>
                <a:cs typeface="Source Code Pro" charset="0"/>
              </a:rPr>
              <a:t>div</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&lt;</a:t>
            </a:r>
            <a:r>
              <a:rPr lang="de-DE" sz="1463" dirty="0">
                <a:solidFill>
                  <a:srgbClr val="025249"/>
                </a:solidFill>
                <a:latin typeface="Source Code Pro" charset="0"/>
                <a:ea typeface="Source Code Pro" charset="0"/>
                <a:cs typeface="Source Code Pro" charset="0"/>
              </a:rPr>
              <a:t>h1&gt;</a:t>
            </a:r>
            <a:r>
              <a:rPr lang="de-DE" sz="1463" dirty="0" err="1">
                <a:solidFill>
                  <a:srgbClr val="025249"/>
                </a:solidFill>
                <a:latin typeface="Source Code Pro" charset="0"/>
                <a:ea typeface="Source Code Pro" charset="0"/>
                <a:cs typeface="Source Code Pro" charset="0"/>
              </a:rPr>
              <a:t>Greetings</a:t>
            </a:r>
            <a:r>
              <a:rPr lang="de-DE" sz="1463" dirty="0">
                <a:solidFill>
                  <a:srgbClr val="025249"/>
                </a:solidFill>
                <a:latin typeface="Source Code Pro" charset="0"/>
                <a:ea typeface="Source Code Pro" charset="0"/>
                <a:cs typeface="Source Code Pro" charset="0"/>
              </a:rPr>
              <a:t>&lt;/h1</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Switch</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Route</a:t>
            </a:r>
            <a:r>
              <a:rPr lang="de-DE" sz="1463" dirty="0">
                <a:solidFill>
                  <a:srgbClr val="025249"/>
                </a:solidFill>
                <a:latin typeface="Source Code Pro" charset="0"/>
                <a:ea typeface="Source Code Pro" charset="0"/>
                <a:cs typeface="Source Code Pro" charset="0"/>
              </a:rPr>
              <a:t> </a:t>
            </a:r>
            <a:r>
              <a:rPr lang="de-DE" sz="1463" dirty="0" err="1">
                <a:solidFill>
                  <a:srgbClr val="EF7D1D"/>
                </a:solidFill>
                <a:latin typeface="Source Code Pro" charset="0"/>
                <a:ea typeface="Source Code Pro" charset="0"/>
                <a:cs typeface="Source Code Pro" charset="0"/>
              </a:rPr>
              <a:t>path</a:t>
            </a:r>
            <a:r>
              <a:rPr lang="de-DE" sz="1463" dirty="0">
                <a:solidFill>
                  <a:srgbClr val="025249"/>
                </a:solidFill>
                <a:latin typeface="Source Code Pro" charset="0"/>
                <a:ea typeface="Source Code Pro" charset="0"/>
                <a:cs typeface="Source Code Pro" charset="0"/>
              </a:rPr>
              <a:t>="/</a:t>
            </a:r>
            <a:r>
              <a:rPr lang="de-DE" sz="1463" dirty="0" err="1">
                <a:solidFill>
                  <a:srgbClr val="025249"/>
                </a:solidFill>
                <a:latin typeface="Source Code Pro" charset="0"/>
                <a:ea typeface="Source Code Pro" charset="0"/>
                <a:cs typeface="Source Code Pro" charset="0"/>
              </a:rPr>
              <a:t>greet</a:t>
            </a:r>
            <a:r>
              <a:rPr lang="de-DE" sz="1463" dirty="0">
                <a:solidFill>
                  <a:srgbClr val="025249"/>
                </a:solidFill>
                <a:latin typeface="Source Code Pro" charset="0"/>
                <a:ea typeface="Source Code Pro" charset="0"/>
                <a:cs typeface="Source Code Pro" charset="0"/>
              </a:rPr>
              <a:t>/:</a:t>
            </a:r>
            <a:r>
              <a:rPr lang="de-DE" sz="1463" dirty="0" err="1" smtClean="0">
                <a:solidFill>
                  <a:srgbClr val="025249"/>
                </a:solidFill>
                <a:latin typeface="Source Code Pro" charset="0"/>
                <a:ea typeface="Source Code Pro" charset="0"/>
                <a:cs typeface="Source Code Pro" charset="0"/>
              </a:rPr>
              <a:t>greetingId</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EF7D1D"/>
                </a:solidFill>
                <a:latin typeface="Source Code Pro" charset="0"/>
                <a:ea typeface="Source Code Pro" charset="0"/>
                <a:cs typeface="Source Code Pro" charset="0"/>
              </a:rPr>
              <a:t>component</a:t>
            </a:r>
            <a:r>
              <a:rPr lang="de-DE" sz="1463" dirty="0">
                <a:solidFill>
                  <a:srgbClr val="025249"/>
                </a:solidFill>
                <a:latin typeface="Source Code Pro" charset="0"/>
                <a:ea typeface="Source Code Pro" charset="0"/>
                <a:cs typeface="Source Code Pro" charset="0"/>
              </a:rPr>
              <a:t>={</a:t>
            </a:r>
            <a:r>
              <a:rPr lang="de-DE" sz="1463" dirty="0" err="1" smtClean="0">
                <a:solidFill>
                  <a:srgbClr val="025249"/>
                </a:solidFill>
                <a:latin typeface="Source Code Pro" charset="0"/>
                <a:ea typeface="Source Code Pro" charset="0"/>
                <a:cs typeface="Source Code Pro" charset="0"/>
              </a:rPr>
              <a:t>GreetingDisplay</a:t>
            </a:r>
            <a:r>
              <a:rPr lang="de-DE" sz="1463" dirty="0" smtClean="0">
                <a:solidFill>
                  <a:srgbClr val="025249"/>
                </a:solidFill>
                <a:latin typeface="Source Code Pro" charset="0"/>
                <a:ea typeface="Source Code Pro" charset="0"/>
                <a:cs typeface="Source Code Pro" charset="0"/>
              </a:rPr>
              <a:t>} /&gt; </a:t>
            </a:r>
          </a:p>
          <a:p>
            <a:pPr>
              <a:lnSpc>
                <a:spcPct val="120000"/>
              </a:lnSpc>
            </a:pP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Route</a:t>
            </a:r>
            <a:r>
              <a:rPr lang="de-DE" sz="1463" dirty="0">
                <a:solidFill>
                  <a:srgbClr val="025249"/>
                </a:solidFill>
                <a:latin typeface="Source Code Pro" charset="0"/>
                <a:ea typeface="Source Code Pro" charset="0"/>
                <a:cs typeface="Source Code Pro" charset="0"/>
              </a:rPr>
              <a:t> </a:t>
            </a:r>
            <a:r>
              <a:rPr lang="de-DE" sz="1463" dirty="0" err="1">
                <a:solidFill>
                  <a:srgbClr val="EF7D1D"/>
                </a:solidFill>
                <a:latin typeface="Source Code Pro" charset="0"/>
                <a:ea typeface="Source Code Pro" charset="0"/>
                <a:cs typeface="Source Code Pro" charset="0"/>
              </a:rPr>
              <a:t>path</a:t>
            </a:r>
            <a:r>
              <a:rPr lang="de-DE" sz="1463" dirty="0">
                <a:solidFill>
                  <a:srgbClr val="025249"/>
                </a:solidFill>
                <a:latin typeface="Source Code Pro" charset="0"/>
                <a:ea typeface="Source Code Pro" charset="0"/>
                <a:cs typeface="Source Code Pro" charset="0"/>
              </a:rPr>
              <a:t>="/" </a:t>
            </a:r>
            <a:r>
              <a:rPr lang="de-DE" sz="1463" dirty="0" err="1">
                <a:solidFill>
                  <a:srgbClr val="EF7D1D"/>
                </a:solidFill>
                <a:latin typeface="Source Code Pro" charset="0"/>
                <a:ea typeface="Source Code Pro" charset="0"/>
                <a:cs typeface="Source Code Pro" charset="0"/>
              </a:rPr>
              <a:t>component</a:t>
            </a:r>
            <a:r>
              <a:rPr lang="de-DE" sz="1463" dirty="0">
                <a:solidFill>
                  <a:srgbClr val="025249"/>
                </a:solidFill>
                <a:latin typeface="Source Code Pro" charset="0"/>
                <a:ea typeface="Source Code Pro" charset="0"/>
                <a:cs typeface="Source Code Pro" charset="0"/>
              </a:rPr>
              <a:t>={</a:t>
            </a:r>
            <a:r>
              <a:rPr lang="de-DE" sz="1463" dirty="0" err="1" smtClean="0">
                <a:solidFill>
                  <a:srgbClr val="025249"/>
                </a:solidFill>
                <a:latin typeface="Source Code Pro" charset="0"/>
                <a:ea typeface="Source Code Pro" charset="0"/>
                <a:cs typeface="Source Code Pro" charset="0"/>
              </a:rPr>
              <a:t>GreetingMaster</a:t>
            </a:r>
            <a:r>
              <a:rPr lang="de-DE" sz="1463" dirty="0" smtClean="0">
                <a:solidFill>
                  <a:srgbClr val="025249"/>
                </a:solidFill>
                <a:latin typeface="Source Code Pro" charset="0"/>
                <a:ea typeface="Source Code Pro" charset="0"/>
                <a:cs typeface="Source Code Pro" charset="0"/>
              </a:rPr>
              <a:t>} /&gt;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&lt;</a:t>
            </a:r>
            <a:r>
              <a:rPr lang="de-DE" sz="1463" b="1" dirty="0" smtClean="0">
                <a:solidFill>
                  <a:srgbClr val="EF7D1D"/>
                </a:solidFill>
                <a:latin typeface="Source Code Pro" charset="0"/>
                <a:ea typeface="Source Code Pro" charset="0"/>
                <a:cs typeface="Source Code Pro" charset="0"/>
              </a:rPr>
              <a:t>Route</a:t>
            </a:r>
            <a:r>
              <a:rPr lang="de-DE" sz="1463" dirty="0" smtClean="0">
                <a:solidFill>
                  <a:srgbClr val="025249"/>
                </a:solidFill>
                <a:latin typeface="Source Code Pro" charset="0"/>
                <a:ea typeface="Source Code Pro" charset="0"/>
                <a:cs typeface="Source Code Pro" charset="0"/>
              </a:rPr>
              <a:t> </a:t>
            </a:r>
            <a:r>
              <a:rPr lang="de-DE" sz="1463" dirty="0" err="1" smtClean="0">
                <a:solidFill>
                  <a:srgbClr val="EF7D1D"/>
                </a:solidFill>
                <a:latin typeface="Source Code Pro" charset="0"/>
                <a:ea typeface="Source Code Pro" charset="0"/>
                <a:cs typeface="Source Code Pro" charset="0"/>
              </a:rPr>
              <a:t>component</a:t>
            </a:r>
            <a:r>
              <a:rPr lang="de-DE" sz="1463" dirty="0" smtClean="0">
                <a:solidFill>
                  <a:srgbClr val="025249"/>
                </a:solidFill>
                <a:latin typeface="Source Code Pro" charset="0"/>
                <a:ea typeface="Source Code Pro" charset="0"/>
                <a:cs typeface="Source Code Pro" charset="0"/>
              </a:rPr>
              <a:t>={</a:t>
            </a:r>
            <a:r>
              <a:rPr lang="de-DE" sz="1463" dirty="0" err="1" smtClean="0">
                <a:solidFill>
                  <a:srgbClr val="025249"/>
                </a:solidFill>
                <a:latin typeface="Source Code Pro" charset="0"/>
                <a:ea typeface="Source Code Pro" charset="0"/>
                <a:cs typeface="Source Code Pro" charset="0"/>
              </a:rPr>
              <a:t>NotFound</a:t>
            </a:r>
            <a:r>
              <a:rPr lang="de-DE" sz="1463" dirty="0" smtClean="0">
                <a:solidFill>
                  <a:srgbClr val="025249"/>
                </a:solidFill>
                <a:latin typeface="Source Code Pro" charset="0"/>
                <a:ea typeface="Source Code Pro" charset="0"/>
                <a:cs typeface="Source Code Pro" charset="0"/>
              </a:rPr>
              <a:t>} /&gt;</a:t>
            </a:r>
          </a:p>
          <a:p>
            <a:pPr>
              <a:lnSpc>
                <a:spcPct val="120000"/>
              </a:lnSpc>
            </a:pP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Switch</a:t>
            </a:r>
            <a:r>
              <a:rPr lang="de-DE" sz="1463" dirty="0">
                <a:solidFill>
                  <a:srgbClr val="025249"/>
                </a:solidFill>
                <a:latin typeface="Source Code Pro" charset="0"/>
                <a:ea typeface="Source Code Pro" charset="0"/>
                <a:cs typeface="Source Code Pro" charset="0"/>
              </a:rPr>
              <a:t>&gt;       </a:t>
            </a:r>
            <a:endParaRPr lang="de-DE" sz="1463" dirty="0" smtClean="0">
              <a:solidFill>
                <a:srgbClr val="025249"/>
              </a:solidFill>
              <a:latin typeface="Source Code Pro" charset="0"/>
              <a:ea typeface="Source Code Pro" charset="0"/>
              <a:cs typeface="Source Code Pro" charset="0"/>
            </a:endParaRP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a:t>
            </a:r>
            <a:r>
              <a:rPr lang="de-DE" sz="1463" dirty="0">
                <a:solidFill>
                  <a:srgbClr val="025249"/>
                </a:solidFill>
                <a:latin typeface="Source Code Pro" charset="0"/>
                <a:ea typeface="Source Code Pro" charset="0"/>
                <a:cs typeface="Source Code Pro" charset="0"/>
              </a:rPr>
              <a:t>&lt;/div</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a:solidFill>
                  <a:srgbClr val="025249"/>
                </a:solidFill>
                <a:latin typeface="Source Code Pro" charset="0"/>
                <a:ea typeface="Source Code Pro" charset="0"/>
                <a:cs typeface="Source Code Pro" charset="0"/>
              </a:rPr>
              <a:t> </a:t>
            </a:r>
            <a:r>
              <a:rPr lang="de-DE" sz="1463" dirty="0" smtClean="0">
                <a:solidFill>
                  <a:srgbClr val="025249"/>
                </a:solidFill>
                <a:latin typeface="Source Code Pro" charset="0"/>
                <a:ea typeface="Source Code Pro" charset="0"/>
                <a:cs typeface="Source Code Pro" charset="0"/>
              </a:rPr>
              <a:t>  &lt;/</a:t>
            </a:r>
            <a:r>
              <a:rPr lang="de-DE" sz="1463" b="1" dirty="0">
                <a:solidFill>
                  <a:srgbClr val="EF7D1D"/>
                </a:solidFill>
                <a:latin typeface="Source Code Pro" charset="0"/>
                <a:ea typeface="Source Code Pro" charset="0"/>
                <a:cs typeface="Source Code Pro" charset="0"/>
              </a:rPr>
              <a:t>Router</a:t>
            </a:r>
            <a:r>
              <a:rPr lang="de-DE" sz="1463" dirty="0" smtClean="0">
                <a:solidFill>
                  <a:srgbClr val="025249"/>
                </a:solidFill>
                <a:latin typeface="Source Code Pro" charset="0"/>
                <a:ea typeface="Source Code Pro" charset="0"/>
                <a:cs typeface="Source Code Pro" charset="0"/>
              </a:rPr>
              <a:t>&gt;</a:t>
            </a:r>
          </a:p>
          <a:p>
            <a:pPr>
              <a:lnSpc>
                <a:spcPct val="120000"/>
              </a:lnSpc>
            </a:pPr>
            <a:r>
              <a:rPr lang="de-DE" sz="1463" dirty="0" smtClean="0">
                <a:solidFill>
                  <a:srgbClr val="025249"/>
                </a:solidFill>
                <a:latin typeface="Source Code Pro" charset="0"/>
                <a:ea typeface="Source Code Pro" charset="0"/>
                <a:cs typeface="Source Code Pro" charset="0"/>
              </a:rPr>
              <a:t>  );</a:t>
            </a:r>
          </a:p>
          <a:p>
            <a:pPr>
              <a:lnSpc>
                <a:spcPct val="120000"/>
              </a:lnSpc>
            </a:pPr>
            <a:r>
              <a:rPr lang="de-DE" sz="1463" dirty="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515590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Beispiel: Testen</a:t>
            </a:r>
            <a:endParaRPr lang="de-DE" dirty="0"/>
          </a:p>
        </p:txBody>
      </p:sp>
      <p:sp>
        <p:nvSpPr>
          <p:cNvPr id="2" name="Textfeld 1"/>
          <p:cNvSpPr txBox="1"/>
          <p:nvPr/>
        </p:nvSpPr>
        <p:spPr>
          <a:xfrm>
            <a:off x="2562896" y="4494727"/>
            <a:ext cx="625043" cy="369332"/>
          </a:xfrm>
          <a:prstGeom prst="rect">
            <a:avLst/>
          </a:prstGeom>
          <a:noFill/>
        </p:spPr>
        <p:txBody>
          <a:bodyPr wrap="none" rtlCol="0">
            <a:spAutoFit/>
          </a:bodyPr>
          <a:lstStyle/>
          <a:p>
            <a:r>
              <a:rPr lang="de-DE" dirty="0" err="1" smtClean="0">
                <a:solidFill>
                  <a:srgbClr val="FF0000"/>
                </a:solidFill>
              </a:rPr>
              <a:t>todo</a:t>
            </a:r>
            <a:endParaRPr lang="de-DE" dirty="0">
              <a:solidFill>
                <a:srgbClr val="FF0000"/>
              </a:solidFill>
            </a:endParaRPr>
          </a:p>
        </p:txBody>
      </p:sp>
    </p:spTree>
    <p:extLst>
      <p:ext uri="{BB962C8B-B14F-4D97-AF65-F5344CB8AC3E}">
        <p14:creationId xmlns:p14="http://schemas.microsoft.com/office/powerpoint/2010/main" val="111669066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p:cNvSpPr/>
          <p:nvPr/>
        </p:nvSpPr>
        <p:spPr>
          <a:xfrm>
            <a:off x="2938667" y="4236507"/>
            <a:ext cx="4028667" cy="1831271"/>
          </a:xfrm>
          <a:prstGeom prst="rect">
            <a:avLst/>
          </a:prstGeom>
        </p:spPr>
        <p:txBody>
          <a:bodyPr wrap="none">
            <a:spAutoFit/>
          </a:bodyPr>
          <a:lstStyle/>
          <a:p>
            <a:pPr algn="ctr"/>
            <a:r>
              <a:rPr lang="de-DE" sz="11300" b="1" smtClean="0">
                <a:solidFill>
                  <a:srgbClr val="025249"/>
                </a:solidFill>
                <a:latin typeface="Source Sans Pro" charset="0"/>
                <a:ea typeface="Source Sans Pro" charset="0"/>
                <a:cs typeface="Source Sans Pro" charset="0"/>
              </a:rPr>
              <a:t>TEIL 2</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r>
              <a:rPr lang="de-DE" dirty="0" smtClean="0"/>
              <a:t>Entwicklungsprozess | Live </a:t>
            </a:r>
            <a:r>
              <a:rPr lang="de-DE" dirty="0" err="1" smtClean="0"/>
              <a:t>Coding</a:t>
            </a:r>
            <a:endParaRPr lang="de-DE" dirty="0"/>
          </a:p>
        </p:txBody>
      </p:sp>
    </p:spTree>
    <p:extLst>
      <p:ext uri="{BB962C8B-B14F-4D97-AF65-F5344CB8AC3E}">
        <p14:creationId xmlns:p14="http://schemas.microsoft.com/office/powerpoint/2010/main" val="168435974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Entwicklung in </a:t>
            </a:r>
            <a:r>
              <a:rPr lang="de-DE" smtClean="0"/>
              <a:t>der Praxis (???)</a:t>
            </a:r>
            <a:endParaRPr lang="de-DE"/>
          </a:p>
        </p:txBody>
      </p:sp>
      <p:sp>
        <p:nvSpPr>
          <p:cNvPr id="2" name="Textfeld 1"/>
          <p:cNvSpPr txBox="1"/>
          <p:nvPr/>
        </p:nvSpPr>
        <p:spPr>
          <a:xfrm>
            <a:off x="1442434" y="1429555"/>
            <a:ext cx="4798750" cy="2585323"/>
          </a:xfrm>
          <a:prstGeom prst="rect">
            <a:avLst/>
          </a:prstGeom>
          <a:noFill/>
        </p:spPr>
        <p:txBody>
          <a:bodyPr wrap="none" rtlCol="0">
            <a:spAutoFit/>
          </a:bodyPr>
          <a:lstStyle/>
          <a:p>
            <a:r>
              <a:rPr lang="de-DE" dirty="0" smtClean="0"/>
              <a:t>ZEIGEN:</a:t>
            </a:r>
          </a:p>
          <a:p>
            <a:pPr marL="285750" indent="-285750">
              <a:buFont typeface="Arial" charset="0"/>
              <a:buChar char="•"/>
            </a:pPr>
            <a:r>
              <a:rPr lang="de-DE" dirty="0" err="1"/>
              <a:t>Redux</a:t>
            </a:r>
            <a:r>
              <a:rPr lang="de-DE" dirty="0"/>
              <a:t> </a:t>
            </a:r>
            <a:r>
              <a:rPr lang="de-DE" dirty="0" err="1"/>
              <a:t>Dev</a:t>
            </a:r>
            <a:r>
              <a:rPr lang="de-DE" dirty="0"/>
              <a:t> Tools</a:t>
            </a:r>
          </a:p>
          <a:p>
            <a:pPr marL="285750" indent="-285750">
              <a:buFont typeface="Arial" charset="0"/>
              <a:buChar char="•"/>
            </a:pPr>
            <a:r>
              <a:rPr lang="de-DE" dirty="0" err="1"/>
              <a:t>React</a:t>
            </a:r>
            <a:r>
              <a:rPr lang="de-DE" dirty="0"/>
              <a:t> </a:t>
            </a:r>
            <a:r>
              <a:rPr lang="de-DE" dirty="0" smtClean="0"/>
              <a:t>Tools (aktualisiert wird nur das nötigste)</a:t>
            </a:r>
            <a:endParaRPr lang="de-DE" dirty="0"/>
          </a:p>
          <a:p>
            <a:pPr marL="285750" indent="-285750">
              <a:buFont typeface="Arial" charset="0"/>
              <a:buChar char="•"/>
            </a:pPr>
            <a:r>
              <a:rPr lang="de-DE" dirty="0" smtClean="0"/>
              <a:t>TYPESCRIPT IN DER IDE + HOT RELOADING</a:t>
            </a:r>
          </a:p>
          <a:p>
            <a:pPr marL="285750" indent="-285750">
              <a:buFont typeface="Arial" charset="0"/>
              <a:buChar char="•"/>
            </a:pPr>
            <a:r>
              <a:rPr lang="de-DE" dirty="0" smtClean="0"/>
              <a:t>Debuggen</a:t>
            </a:r>
          </a:p>
          <a:p>
            <a:pPr marL="285750" indent="-285750">
              <a:buFont typeface="Arial" charset="0"/>
              <a:buChar char="•"/>
            </a:pPr>
            <a:endParaRPr lang="de-DE" dirty="0" smtClean="0"/>
          </a:p>
          <a:p>
            <a:pPr marL="285750" indent="-285750">
              <a:buFont typeface="Arial" charset="0"/>
              <a:buChar char="•"/>
            </a:pPr>
            <a:endParaRPr lang="de-DE" dirty="0" smtClean="0"/>
          </a:p>
          <a:p>
            <a:endParaRPr lang="de-DE" dirty="0" smtClean="0"/>
          </a:p>
          <a:p>
            <a:endParaRPr lang="de-DE" dirty="0"/>
          </a:p>
        </p:txBody>
      </p:sp>
    </p:spTree>
    <p:extLst>
      <p:ext uri="{BB962C8B-B14F-4D97-AF65-F5344CB8AC3E}">
        <p14:creationId xmlns:p14="http://schemas.microsoft.com/office/powerpoint/2010/main" val="5565876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34" y="420867"/>
            <a:ext cx="4169731" cy="2123658"/>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JavaScript, Java</a:t>
            </a:r>
          </a:p>
          <a:p>
            <a:pPr algn="ctr"/>
            <a:r>
              <a:rPr lang="de-DE" sz="2400" b="1" dirty="0" smtClean="0">
                <a:solidFill>
                  <a:srgbClr val="41719C"/>
                </a:solidFill>
                <a:latin typeface="Source Sans Pro" charset="0"/>
                <a:ea typeface="Source Sans Pro" charset="0"/>
                <a:cs typeface="Source Sans Pro" charset="0"/>
              </a:rPr>
              <a:t>Trainings und Workshops</a:t>
            </a:r>
            <a:endParaRPr lang="de-DE" sz="3200" b="1" dirty="0" smtClean="0">
              <a:solidFill>
                <a:srgbClr val="36544F"/>
              </a:solidFill>
              <a:latin typeface="Source Sans Pro" charset="0"/>
              <a:ea typeface="Source Sans Pro" charset="0"/>
              <a:cs typeface="Source Sans Pro" charset="0"/>
            </a:endParaRPr>
          </a:p>
        </p:txBody>
      </p:sp>
      <p:pic>
        <p:nvPicPr>
          <p:cNvPr id="5" name="Bild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3558" y="2869681"/>
            <a:ext cx="1916330" cy="2784412"/>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1890967"/>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 und verwenden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09385494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1436960095"/>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201936573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517362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für </a:t>
            </a:r>
            <a:r>
              <a:rPr lang="de-DE" sz="3900" b="1" dirty="0" err="1" smtClean="0">
                <a:solidFill>
                  <a:srgbClr val="EF7D1D"/>
                </a:solidFill>
                <a:latin typeface="Source Sans Pro Semibold" charset="0"/>
                <a:ea typeface="Source Sans Pro Semibold" charset="0"/>
                <a:cs typeface="Source Sans Pro Semibold" charset="0"/>
              </a:rPr>
              <a:t>React</a:t>
            </a:r>
            <a:r>
              <a:rPr lang="de-DE" sz="3900" b="1" dirty="0" smtClean="0">
                <a:solidFill>
                  <a:srgbClr val="EF7D1D"/>
                </a:solidFill>
                <a:latin typeface="Source Sans Pro Semibold" charset="0"/>
                <a:ea typeface="Source Sans Pro Semibold" charset="0"/>
                <a:cs typeface="Source Sans Pro Semibold" charset="0"/>
              </a:rPr>
              <a:t>-Anwendungen</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80256732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type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 {</a:t>
            </a: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0" y="3906487"/>
            <a:ext cx="9906000" cy="1938992"/>
          </a:xfrm>
          <a:prstGeom prst="rect">
            <a:avLst/>
          </a:prstGeom>
        </p:spPr>
        <p:txBody>
          <a:bodyPr wrap="square">
            <a:spAutoFit/>
          </a:bodyPr>
          <a:lstStyle/>
          <a:p>
            <a:pPr algn="ctr"/>
            <a:r>
              <a:rPr lang="de-DE" sz="6000" b="1" dirty="0" smtClean="0">
                <a:solidFill>
                  <a:srgbClr val="C14026"/>
                </a:solidFill>
                <a:latin typeface="Source Sans Pro" charset="0"/>
                <a:ea typeface="Source Sans Pro" charset="0"/>
                <a:cs typeface="Source Sans Pro" charset="0"/>
              </a:rPr>
              <a:t>MODERNE</a:t>
            </a:r>
          </a:p>
          <a:p>
            <a:pPr algn="ctr"/>
            <a:r>
              <a:rPr lang="de-DE" sz="6000" b="1" dirty="0" smtClean="0">
                <a:solidFill>
                  <a:srgbClr val="EF7D1D"/>
                </a:solidFill>
                <a:latin typeface="Source Sans Pro Semibold" charset="0"/>
                <a:ea typeface="Source Sans Pro Semibold" charset="0"/>
                <a:cs typeface="Source Sans Pro Semibold" charset="0"/>
              </a:rPr>
              <a:t>WEB-ANWENDUNGEN</a:t>
            </a:r>
            <a:endParaRPr lang="de-DE" sz="60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Anforderungen</a:t>
            </a:r>
            <a:endParaRPr lang="de-DE" dirty="0"/>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4380724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2. 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3063685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755838" y="1775774"/>
            <a:ext cx="6721221" cy="4751301"/>
          </a:xfrm>
          <a:prstGeom prst="rect">
            <a:avLst/>
          </a:prstGeom>
        </p:spPr>
        <p:txBody>
          <a:bodyPr wrap="square" lIns="0" tIns="0" rIns="0" bIns="0">
            <a:spAutoFit/>
          </a:bodyPr>
          <a:lstStyle/>
          <a:p>
            <a:r>
              <a:rPr lang="de-DE" sz="1625" dirty="0" smtClean="0">
                <a:solidFill>
                  <a:srgbClr val="025249"/>
                </a:solidFill>
                <a:latin typeface="Source Code Pro Medium" charset="0"/>
                <a:ea typeface="Source Code Pro Medium" charset="0"/>
                <a:cs typeface="Source Code Pro Medium" charset="0"/>
              </a:rPr>
              <a:t>// Properties sind </a:t>
            </a:r>
            <a:r>
              <a:rPr lang="de-DE" sz="1625" dirty="0" err="1" smtClean="0">
                <a:solidFill>
                  <a:srgbClr val="025249"/>
                </a:solidFill>
                <a:latin typeface="Source Code Pro Medium" charset="0"/>
                <a:ea typeface="Source Code Pro Medium" charset="0"/>
                <a:cs typeface="Source Code Pro Medium" charset="0"/>
              </a:rPr>
              <a:t>read-only</a:t>
            </a:r>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this.props.restrictions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null</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Nur bekannte Properties dürfen verwendet werden</a:t>
            </a:r>
          </a:p>
          <a:p>
            <a:r>
              <a:rPr lang="de-DE" sz="1625" dirty="0" err="1" smtClean="0">
                <a:solidFill>
                  <a:srgbClr val="025249"/>
                </a:solidFill>
                <a:latin typeface="Source Code Pro Medium" charset="0"/>
                <a:ea typeface="Source Code Pro Medium" charset="0"/>
                <a:cs typeface="Source Code Pro Medium" charset="0"/>
              </a:rPr>
              <a:t>const</a:t>
            </a:r>
            <a:r>
              <a:rPr lang="de-DE" sz="1625" dirty="0" smtClean="0">
                <a:solidFill>
                  <a:srgbClr val="025249"/>
                </a:solidFill>
                <a:latin typeface="Source Code Pro Medium" charset="0"/>
                <a:ea typeface="Source Code Pro Medium" charset="0"/>
                <a:cs typeface="Source Code Pro Medium" charset="0"/>
              </a:rPr>
              <a:t> x = </a:t>
            </a:r>
            <a:r>
              <a:rPr lang="de-DE" sz="1625" dirty="0" err="1" smtClean="0">
                <a:solidFill>
                  <a:srgbClr val="025249"/>
                </a:solidFill>
                <a:latin typeface="Source Code Pro Medium" charset="0"/>
                <a:ea typeface="Source Code Pro Medium" charset="0"/>
                <a:cs typeface="Source Code Pro Medium" charset="0"/>
              </a:rPr>
              <a:t>this.props.not_here</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State muss vollständig initialisiert werden</a:t>
            </a:r>
          </a:p>
          <a:p>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 {}; //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fehlt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darf nur im Konstruktor verwendet werden</a:t>
            </a:r>
          </a:p>
          <a:p>
            <a:r>
              <a:rPr lang="de-DE" sz="1625" dirty="0" err="1" smtClean="0">
                <a:solidFill>
                  <a:srgbClr val="025249"/>
                </a:solidFill>
                <a:latin typeface="Source Code Pro Medium" charset="0"/>
                <a:ea typeface="Source Code Pro Medium" charset="0"/>
                <a:cs typeface="Source Code Pro Medium" charset="0"/>
              </a:rPr>
              <a:t>this.state.password</a:t>
            </a:r>
            <a:r>
              <a:rPr lang="de-DE" sz="1625" dirty="0" smtClean="0">
                <a:solidFill>
                  <a:srgbClr val="025249"/>
                </a:solidFill>
                <a:latin typeface="Source Code Pro Medium" charset="0"/>
                <a:ea typeface="Source Code Pro Medium" charset="0"/>
                <a:cs typeface="Source Code Pro Medium" charset="0"/>
              </a:rPr>
              <a:t> = null; // außerhalb des </a:t>
            </a:r>
            <a:r>
              <a:rPr lang="de-DE" sz="1625" dirty="0" err="1" smtClean="0">
                <a:solidFill>
                  <a:srgbClr val="025249"/>
                </a:solidFill>
                <a:latin typeface="Source Code Pro Medium" charset="0"/>
                <a:ea typeface="Source Code Pro Medium" charset="0"/>
                <a:cs typeface="Source Code Pro Medium" charset="0"/>
              </a:rPr>
              <a:t>Cstr</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Elemente im State müssen korrekten Typ haben</a:t>
            </a:r>
          </a:p>
          <a:p>
            <a:r>
              <a:rPr lang="de-DE" sz="1625" dirty="0" err="1" smtClean="0">
                <a:solidFill>
                  <a:srgbClr val="025249"/>
                </a:solidFill>
                <a:latin typeface="Source Code Pro Medium" charset="0"/>
                <a:ea typeface="Source Code Pro Medium" charset="0"/>
                <a:cs typeface="Source Code Pro Medium" charset="0"/>
              </a:rPr>
              <a:t>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7}); // 7 </a:t>
            </a:r>
            <a:r>
              <a:rPr lang="de-DE" sz="1625" dirty="0" err="1" smtClean="0">
                <a:solidFill>
                  <a:srgbClr val="025249"/>
                </a:solidFill>
                <a:latin typeface="Source Code Pro Medium" charset="0"/>
                <a:ea typeface="Source Code Pro Medium" charset="0"/>
                <a:cs typeface="Source Code Pro Medium" charset="0"/>
              </a:rPr>
              <a:t>is</a:t>
            </a:r>
            <a:r>
              <a:rPr lang="de-DE" sz="1625" dirty="0" smtClean="0">
                <a:solidFill>
                  <a:srgbClr val="025249"/>
                </a:solidFill>
                <a:latin typeface="Source Code Pro Medium" charset="0"/>
                <a:ea typeface="Source Code Pro Medium" charset="0"/>
                <a:cs typeface="Source Code Pro Medium" charset="0"/>
              </a:rPr>
              <a:t> not a </a:t>
            </a:r>
            <a:r>
              <a:rPr lang="de-DE" sz="1625" dirty="0" err="1" smtClean="0">
                <a:solidFill>
                  <a:srgbClr val="025249"/>
                </a:solidFill>
                <a:latin typeface="Source Code Pro Medium" charset="0"/>
                <a:ea typeface="Source Code Pro Medium" charset="0"/>
                <a:cs typeface="Source Code Pro Medium" charset="0"/>
              </a:rPr>
              <a:t>string</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Unbekannte Elemente dürfen nicht in den State gesetzt werden</a:t>
            </a:r>
          </a:p>
          <a:p>
            <a:r>
              <a:rPr lang="de-DE" sz="1625" dirty="0" err="1">
                <a:solidFill>
                  <a:srgbClr val="025249"/>
                </a:solidFill>
                <a:latin typeface="Source Code Pro Medium" charset="0"/>
                <a:ea typeface="Source Code Pro Medium" charset="0"/>
                <a:cs typeface="Source Code Pro Medium" charset="0"/>
              </a:rPr>
              <a:t>t</a:t>
            </a:r>
            <a:r>
              <a:rPr lang="de-DE" sz="1625" dirty="0" err="1" smtClean="0">
                <a:solidFill>
                  <a:srgbClr val="025249"/>
                </a:solidFill>
                <a:latin typeface="Source Code Pro Medium" charset="0"/>
                <a:ea typeface="Source Code Pro Medium" charset="0"/>
                <a:cs typeface="Source Code Pro Medium" charset="0"/>
              </a:rPr>
              <a: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notHere</a:t>
            </a:r>
            <a:r>
              <a:rPr lang="de-DE" sz="1625" dirty="0" smtClean="0">
                <a:solidFill>
                  <a:srgbClr val="025249"/>
                </a:solidFill>
                <a:latin typeface="Source Code Pro Medium" charset="0"/>
                <a:ea typeface="Source Code Pro Medium" charset="0"/>
                <a:cs typeface="Source Code Pro Medium" charset="0"/>
              </a:rPr>
              <a:t>: 'invalid'});</a:t>
            </a:r>
          </a:p>
          <a:p>
            <a:endParaRPr lang="de-DE" sz="1625" dirty="0" smtClean="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1766842"/>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Potentielle Fehler</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Typische Fehler, die durch </a:t>
            </a:r>
            <a:r>
              <a:rPr lang="de-DE" sz="2400" b="1" dirty="0" err="1" smtClean="0">
                <a:solidFill>
                  <a:srgbClr val="EF7D1D"/>
                </a:solidFill>
                <a:latin typeface="Source Sans Pro" charset="0"/>
                <a:ea typeface="Source Sans Pro" charset="0"/>
                <a:cs typeface="Source Sans Pro" charset="0"/>
              </a:rPr>
              <a:t>TypeScript</a:t>
            </a:r>
            <a:r>
              <a:rPr lang="de-DE" sz="2400" b="1" dirty="0" smtClean="0">
                <a:solidFill>
                  <a:srgbClr val="EF7D1D"/>
                </a:solidFill>
                <a:latin typeface="Source Sans Pro" charset="0"/>
                <a:ea typeface="Source Sans Pro" charset="0"/>
                <a:cs typeface="Source Sans Pro" charset="0"/>
              </a:rPr>
              <a:t> aufgedeckt werden</a:t>
            </a:r>
          </a:p>
        </p:txBody>
      </p:sp>
    </p:spTree>
    <p:extLst>
      <p:ext uri="{BB962C8B-B14F-4D97-AF65-F5344CB8AC3E}">
        <p14:creationId xmlns:p14="http://schemas.microsoft.com/office/powerpoint/2010/main" val="161609304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188799" y="1836717"/>
            <a:ext cx="3528403" cy="400110"/>
          </a:xfrm>
          <a:prstGeom prst="rect">
            <a:avLst/>
          </a:prstGeom>
        </p:spPr>
        <p:txBody>
          <a:bodyPr wrap="none">
            <a:spAutoFit/>
          </a:bodyPr>
          <a:lstStyle/>
          <a:p>
            <a:pPr algn="ctr"/>
            <a:r>
              <a:rPr lang="de-DE" sz="2000" b="1" dirty="0" err="1" smtClean="0">
                <a:solidFill>
                  <a:srgbClr val="025249"/>
                </a:solidFill>
              </a:rPr>
              <a:t>Slides</a:t>
            </a:r>
            <a:r>
              <a:rPr lang="de-DE" sz="2000" b="1" dirty="0" smtClean="0">
                <a:solidFill>
                  <a:srgbClr val="025249"/>
                </a:solidFill>
              </a:rPr>
              <a:t>: http</a:t>
            </a:r>
            <a:r>
              <a:rPr lang="de-DE" sz="2000" b="1" dirty="0">
                <a:solidFill>
                  <a:srgbClr val="025249"/>
                </a:solidFill>
              </a:rPr>
              <a:t>://</a:t>
            </a:r>
            <a:r>
              <a:rPr lang="de-DE" sz="2000" b="1" dirty="0" err="1" smtClean="0">
                <a:solidFill>
                  <a:srgbClr val="025249"/>
                </a:solidFill>
              </a:rPr>
              <a:t>bit.ly</a:t>
            </a:r>
            <a:r>
              <a:rPr lang="de-DE" sz="2000" b="1" dirty="0" smtClean="0">
                <a:solidFill>
                  <a:srgbClr val="025249"/>
                </a:solidFill>
              </a:rPr>
              <a:t>/</a:t>
            </a:r>
            <a:r>
              <a:rPr lang="de-DE" sz="2000" b="1" dirty="0" err="1" smtClean="0">
                <a:solidFill>
                  <a:srgbClr val="025249"/>
                </a:solidFill>
              </a:rPr>
              <a:t>oose-react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Moderne Web-Anwendungen</a:t>
            </a:r>
            <a:endParaRPr lang="de-DE" dirty="0"/>
          </a:p>
        </p:txBody>
      </p:sp>
      <p:sp>
        <p:nvSpPr>
          <p:cNvPr id="3" name="Textfeld 2"/>
          <p:cNvSpPr txBox="1"/>
          <p:nvPr/>
        </p:nvSpPr>
        <p:spPr>
          <a:xfrm>
            <a:off x="647068" y="1079135"/>
            <a:ext cx="7582532" cy="4893647"/>
          </a:xfrm>
          <a:prstGeom prst="rect">
            <a:avLst/>
          </a:prstGeom>
          <a:noFill/>
        </p:spPr>
        <p:txBody>
          <a:bodyPr wrap="square" rtlCol="0">
            <a:spAutoFit/>
          </a:bodyPr>
          <a:lstStyle/>
          <a:p>
            <a:pPr marL="342900" indent="-342900">
              <a:lnSpc>
                <a:spcPct val="120000"/>
              </a:lnSpc>
              <a:buFont typeface="Arial" charset="0"/>
              <a:buChar char="•"/>
            </a:pPr>
            <a:endParaRPr lang="de-DE" sz="2000" dirty="0">
              <a:solidFill>
                <a:srgbClr val="EF7D1D"/>
              </a:solidFill>
              <a:latin typeface="Source Sans Pro" charset="0"/>
              <a:ea typeface="Source Sans Pro" charset="0"/>
              <a:cs typeface="Source Sans Pro" charset="0"/>
            </a:endParaRPr>
          </a:p>
          <a:p>
            <a:pPr>
              <a:lnSpc>
                <a:spcPct val="120000"/>
              </a:lnSpc>
            </a:pPr>
            <a:r>
              <a:rPr lang="de-DE" sz="2000" b="1" dirty="0" smtClean="0">
                <a:solidFill>
                  <a:srgbClr val="EF7D1D"/>
                </a:solidFill>
                <a:latin typeface="Source Sans Pro" charset="0"/>
                <a:ea typeface="Source Sans Pro" charset="0"/>
                <a:cs typeface="Source Sans Pro" charset="0"/>
              </a:rPr>
              <a:t>Aus Benutzersicht: bestes UI/UX</a:t>
            </a:r>
            <a:endParaRPr lang="de-DE" sz="20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Einheitliches Layout und Design</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Konsistentes Verhalten in der ganzen Anwendung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Konsistente Darstellung der Daten</a:t>
            </a:r>
          </a:p>
          <a:p>
            <a:pPr marL="342900" indent="-342900">
              <a:lnSpc>
                <a:spcPct val="120000"/>
              </a:lnSpc>
              <a:buFont typeface="Arial" charset="0"/>
              <a:buChar char="•"/>
            </a:pPr>
            <a:endParaRPr lang="de-DE" sz="20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Gewohntes Verhalten von Desktop Anwendungen</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Kurze Reaktionszeiten</a:t>
            </a:r>
          </a:p>
          <a:p>
            <a:pPr marL="342900" indent="-34290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a:lnSpc>
                <a:spcPct val="120000"/>
              </a:lnSpc>
            </a:pPr>
            <a:r>
              <a:rPr lang="de-DE" sz="2000" b="1" dirty="0" smtClean="0">
                <a:solidFill>
                  <a:srgbClr val="EF7D1D"/>
                </a:solidFill>
                <a:latin typeface="Source Sans Pro" charset="0"/>
                <a:ea typeface="Source Sans Pro" charset="0"/>
                <a:cs typeface="Source Sans Pro" charset="0"/>
              </a:rPr>
              <a:t>Für Entwicklung</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Einfach und schnell</a:t>
            </a:r>
          </a:p>
          <a:p>
            <a:pPr marL="342900" indent="-34290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Saubere und verständliche Architektur</a:t>
            </a:r>
          </a:p>
          <a:p>
            <a:pPr marL="342900" indent="-34290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Wartbar</a:t>
            </a:r>
            <a:r>
              <a:rPr lang="de-DE" sz="2000" dirty="0" smtClean="0">
                <a:solidFill>
                  <a:srgbClr val="025249"/>
                </a:solidFill>
                <a:latin typeface="Source Sans Pro" charset="0"/>
                <a:ea typeface="Source Sans Pro" charset="0"/>
                <a:cs typeface="Source Sans Pro" charset="0"/>
              </a:rPr>
              <a:t> auch bei großer und langlebiger Code-Basis</a:t>
            </a:r>
          </a:p>
        </p:txBody>
      </p:sp>
    </p:spTree>
    <p:extLst>
      <p:ext uri="{BB962C8B-B14F-4D97-AF65-F5344CB8AC3E}">
        <p14:creationId xmlns:p14="http://schemas.microsoft.com/office/powerpoint/2010/main" val="1198166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0" y="3906487"/>
            <a:ext cx="9906000" cy="1938992"/>
          </a:xfrm>
          <a:prstGeom prst="rect">
            <a:avLst/>
          </a:prstGeom>
        </p:spPr>
        <p:txBody>
          <a:bodyPr wrap="square">
            <a:spAutoFit/>
          </a:bodyPr>
          <a:lstStyle/>
          <a:p>
            <a:pPr algn="ctr"/>
            <a:endParaRPr lang="de-DE" sz="6000" b="1" dirty="0" smtClean="0">
              <a:solidFill>
                <a:srgbClr val="C14026"/>
              </a:solidFill>
              <a:latin typeface="Source Sans Pro" charset="0"/>
              <a:ea typeface="Source Sans Pro" charset="0"/>
              <a:cs typeface="Source Sans Pro" charset="0"/>
            </a:endParaRPr>
          </a:p>
          <a:p>
            <a:pPr algn="ctr"/>
            <a:r>
              <a:rPr lang="de-DE" sz="6000" b="1" dirty="0" smtClean="0">
                <a:solidFill>
                  <a:srgbClr val="EF7D1D"/>
                </a:solidFill>
                <a:latin typeface="Source Sans Pro Semibold" charset="0"/>
                <a:ea typeface="Source Sans Pro Semibold" charset="0"/>
                <a:cs typeface="Source Sans Pro Semibold" charset="0"/>
              </a:rPr>
              <a:t>BEISPIELE</a:t>
            </a:r>
            <a:endParaRPr lang="de-DE" sz="60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smtClean="0"/>
              <a:t>Moderne Web Anwendungen</a:t>
            </a:r>
            <a:endParaRPr lang="de-DE" dirty="0"/>
          </a:p>
        </p:txBody>
      </p:sp>
    </p:spTree>
    <p:extLst>
      <p:ext uri="{BB962C8B-B14F-4D97-AF65-F5344CB8AC3E}">
        <p14:creationId xmlns:p14="http://schemas.microsoft.com/office/powerpoint/2010/main" val="77438686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https://</a:t>
            </a:r>
            <a:r>
              <a:rPr lang="de-DE" dirty="0" err="1"/>
              <a:t>www.ticketmaster.de</a:t>
            </a:r>
            <a:endParaRPr lang="de-DE" dirty="0"/>
          </a:p>
        </p:txBody>
      </p:sp>
      <p:pic>
        <p:nvPicPr>
          <p:cNvPr id="3" name="Bild 2"/>
          <p:cNvPicPr>
            <a:picLocks noChangeAspect="1"/>
          </p:cNvPicPr>
          <p:nvPr/>
        </p:nvPicPr>
        <p:blipFill>
          <a:blip r:embed="rId3"/>
          <a:stretch>
            <a:fillRect/>
          </a:stretch>
        </p:blipFill>
        <p:spPr>
          <a:xfrm>
            <a:off x="1501053" y="154547"/>
            <a:ext cx="6903895" cy="5743977"/>
          </a:xfrm>
          <a:prstGeom prst="rect">
            <a:avLst/>
          </a:prstGeom>
        </p:spPr>
      </p:pic>
    </p:spTree>
    <p:extLst>
      <p:ext uri="{BB962C8B-B14F-4D97-AF65-F5344CB8AC3E}">
        <p14:creationId xmlns:p14="http://schemas.microsoft.com/office/powerpoint/2010/main" val="115853926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Office-Design">
  <a:themeElements>
    <a:clrScheme name="Benutzerdefiniert 3">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025249"/>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3040</Words>
  <Application>Microsoft Macintosh PowerPoint</Application>
  <PresentationFormat>A4-Papier (210x297 mm)</PresentationFormat>
  <Paragraphs>665</Paragraphs>
  <Slides>63</Slides>
  <Notes>40</Notes>
  <HiddenSlides>3</HiddenSlides>
  <MMClips>0</MMClips>
  <ScaleCrop>false</ScaleCrop>
  <HeadingPairs>
    <vt:vector size="6" baseType="variant">
      <vt:variant>
        <vt:lpstr>Verwendete Schriftarten</vt:lpstr>
      </vt:variant>
      <vt:variant>
        <vt:i4>10</vt:i4>
      </vt:variant>
      <vt:variant>
        <vt:lpstr>Design</vt:lpstr>
      </vt:variant>
      <vt:variant>
        <vt:i4>1</vt:i4>
      </vt:variant>
      <vt:variant>
        <vt:lpstr>Folientitel</vt:lpstr>
      </vt:variant>
      <vt:variant>
        <vt:i4>63</vt:i4>
      </vt:variant>
    </vt:vector>
  </HeadingPairs>
  <TitlesOfParts>
    <vt:vector size="74" baseType="lpstr">
      <vt:lpstr>Calibri</vt:lpstr>
      <vt:lpstr>Calibri Light</vt:lpstr>
      <vt:lpstr>Mangal</vt:lpstr>
      <vt:lpstr>Montserrat</vt:lpstr>
      <vt:lpstr>Source Code Pro</vt:lpstr>
      <vt:lpstr>Source Code Pro Medium</vt:lpstr>
      <vt:lpstr>Source Code Pro Semibold</vt:lpstr>
      <vt:lpstr>Source Sans Pro</vt:lpstr>
      <vt:lpstr>Source Sans Pro Semibold</vt:lpstr>
      <vt:lpstr>Arial</vt:lpstr>
      <vt:lpstr>Office-Design</vt:lpstr>
      <vt:lpstr>OOSE Abendvortrag</vt:lpstr>
      <vt:lpstr>PowerPoint-Präsentation</vt:lpstr>
      <vt:lpstr>Ziele</vt:lpstr>
      <vt:lpstr>OOSE Hamburg | Oktober 2017 | @nilshartmann</vt:lpstr>
      <vt:lpstr>@nilshartmann</vt:lpstr>
      <vt:lpstr>Anforderungen</vt:lpstr>
      <vt:lpstr>Moderne Web-Anwendungen</vt:lpstr>
      <vt:lpstr>Moderne Web Anwendungen</vt:lpstr>
      <vt:lpstr>https://www.ticketmaster.de</vt:lpstr>
      <vt:lpstr>https://open.spotify.com/collection/playlists</vt:lpstr>
      <vt:lpstr>https://www.figma.com</vt:lpstr>
      <vt:lpstr>https://jordaneldredge.com/projects/winamp2-js/</vt:lpstr>
      <vt:lpstr>Unser Beispiel – Die Greeting App</vt:lpstr>
      <vt:lpstr>Rückblick</vt:lpstr>
      <vt:lpstr>Rückblick: Klassische Web Anwendung</vt:lpstr>
      <vt:lpstr>Rückblick: Klassische Web Anwendung</vt:lpstr>
      <vt:lpstr>Rückblick: Klassische Web Anwendung</vt:lpstr>
      <vt:lpstr>Single-Page-Application</vt:lpstr>
      <vt:lpstr>Single-Page-Application</vt:lpstr>
      <vt:lpstr>https://reactjs.org/</vt:lpstr>
      <vt:lpstr>Greeting App: Komponenten</vt:lpstr>
      <vt:lpstr>Separation of concerns</vt:lpstr>
      <vt:lpstr>"Rethinking Best Practices"</vt:lpstr>
      <vt:lpstr>Eine einfache React Komponente</vt:lpstr>
      <vt:lpstr>Applikationen werden aggregiert</vt:lpstr>
      <vt:lpstr>Komponente einbinden</vt:lpstr>
      <vt:lpstr>...the root of all evil?</vt:lpstr>
      <vt:lpstr>Beispiel: Eingabefeld</vt:lpstr>
      <vt:lpstr>Zustand: Eingabefeld</vt:lpstr>
      <vt:lpstr>Zustand: Eingabefeld</vt:lpstr>
      <vt:lpstr>Zustand: Eingabefeld</vt:lpstr>
      <vt:lpstr>Zustand: Eingabefeld</vt:lpstr>
      <vt:lpstr>React: Uni directional dataflow</vt:lpstr>
      <vt:lpstr>Rethinking best practices</vt:lpstr>
      <vt:lpstr>Typische Architekturen</vt:lpstr>
      <vt:lpstr>Komponentenhierarchien</vt:lpstr>
      <vt:lpstr>Komponentenhierarchien</vt:lpstr>
      <vt:lpstr>Externes State Management</vt:lpstr>
      <vt:lpstr>REACT RENDER ZYKLUS</vt:lpstr>
      <vt:lpstr>Redux-basierte React-Anwendung</vt:lpstr>
      <vt:lpstr>Redux Architektur</vt:lpstr>
      <vt:lpstr>Redux</vt:lpstr>
      <vt:lpstr>Typische Use-Cases</vt:lpstr>
      <vt:lpstr>Beispiel: Daten vom Server laden</vt:lpstr>
      <vt:lpstr>Beispiel: Routing und Deep Links</vt:lpstr>
      <vt:lpstr>Beispiel: Testen</vt:lpstr>
      <vt:lpstr>http://www.typescriptlang.org/</vt:lpstr>
      <vt:lpstr>Entwicklungsprozess | Live Coding</vt:lpstr>
      <vt:lpstr>Entwicklung in der Praxis (???)</vt:lpstr>
      <vt:lpstr>Hintergrund: TypeScript</vt:lpstr>
      <vt:lpstr>Typescript - Syntax</vt:lpstr>
      <vt:lpstr>Typescript - Syntax</vt:lpstr>
      <vt:lpstr>Typescript - Syntax</vt:lpstr>
      <vt:lpstr>Typescript - Syntax</vt:lpstr>
      <vt:lpstr>Typescript - Syntax</vt:lpstr>
      <vt:lpstr>Typescript - Syntax</vt:lpstr>
      <vt:lpstr>Typescript - Syntax</vt:lpstr>
      <vt:lpstr>PowerPoint-Präsentation</vt:lpstr>
      <vt:lpstr>TypeScript und React: Properties</vt:lpstr>
      <vt:lpstr>TypeScript und React: Properties &amp; State</vt:lpstr>
      <vt:lpstr>TypeScript und React: Properties &amp; State</vt:lpstr>
      <vt:lpstr>TypeScript und React: Properties &amp; State</vt:lpstr>
      <vt:lpstr>HTTPS://NILSHARTMANN.NET | @nilshartmann</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393</cp:revision>
  <cp:lastPrinted>2016-09-28T15:33:57Z</cp:lastPrinted>
  <dcterms:created xsi:type="dcterms:W3CDTF">2016-03-28T15:59:53Z</dcterms:created>
  <dcterms:modified xsi:type="dcterms:W3CDTF">2017-10-22T21:36:34Z</dcterms:modified>
</cp:coreProperties>
</file>

<file path=docProps/thumbnail.jpeg>
</file>